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0" r:id="rId5"/>
    <p:sldId id="264" r:id="rId6"/>
    <p:sldId id="262" r:id="rId7"/>
    <p:sldId id="263" r:id="rId8"/>
    <p:sldId id="265" r:id="rId9"/>
    <p:sldId id="266" r:id="rId10"/>
    <p:sldId id="267" r:id="rId11"/>
    <p:sldId id="268" r:id="rId12"/>
    <p:sldId id="269" r:id="rId13"/>
    <p:sldId id="270" r:id="rId14"/>
    <p:sldId id="271" r:id="rId15"/>
    <p:sldId id="272" r:id="rId16"/>
    <p:sldId id="273" r:id="rId17"/>
    <p:sldId id="274" r:id="rId18"/>
    <p:sldId id="279" r:id="rId19"/>
    <p:sldId id="280" r:id="rId20"/>
    <p:sldId id="275" r:id="rId21"/>
    <p:sldId id="277" r:id="rId22"/>
    <p:sldId id="281" r:id="rId23"/>
    <p:sldId id="278" r:id="rId24"/>
    <p:sldId id="276" r:id="rId25"/>
    <p:sldId id="282" r:id="rId26"/>
    <p:sldId id="283" r:id="rId27"/>
    <p:sldId id="299" r:id="rId28"/>
    <p:sldId id="284" r:id="rId29"/>
    <p:sldId id="300" r:id="rId30"/>
    <p:sldId id="285" r:id="rId31"/>
    <p:sldId id="286" r:id="rId32"/>
    <p:sldId id="287" r:id="rId33"/>
    <p:sldId id="288" r:id="rId34"/>
    <p:sldId id="301" r:id="rId35"/>
    <p:sldId id="289" r:id="rId36"/>
    <p:sldId id="298" r:id="rId37"/>
    <p:sldId id="290" r:id="rId38"/>
    <p:sldId id="297" r:id="rId39"/>
    <p:sldId id="296" r:id="rId40"/>
    <p:sldId id="295" r:id="rId41"/>
    <p:sldId id="291" r:id="rId42"/>
    <p:sldId id="292" r:id="rId43"/>
    <p:sldId id="294" r:id="rId44"/>
    <p:sldId id="293" r:id="rId45"/>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593" autoAdjust="0"/>
    <p:restoredTop sz="86380" autoAdjust="0"/>
  </p:normalViewPr>
  <p:slideViewPr>
    <p:cSldViewPr>
      <p:cViewPr varScale="1">
        <p:scale>
          <a:sx n="63" d="100"/>
          <a:sy n="63" d="100"/>
        </p:scale>
        <p:origin x="-798" y="-96"/>
      </p:cViewPr>
      <p:guideLst>
        <p:guide orient="horz" pos="2160"/>
        <p:guide pos="2880"/>
      </p:guideLst>
    </p:cSldViewPr>
  </p:slideViewPr>
  <p:outlineViewPr>
    <p:cViewPr>
      <p:scale>
        <a:sx n="33" d="100"/>
        <a:sy n="33" d="100"/>
      </p:scale>
      <p:origin x="0" y="33606"/>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E031FA82-32C2-430B-80B3-718FD5BE18C5}" type="datetimeFigureOut">
              <a:rPr lang="tr-TR" smtClean="0"/>
              <a:pPr/>
              <a:t>13.02.2013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A58DB0EA-BA03-4BB5-9244-2E23DDEEA456}"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E031FA82-32C2-430B-80B3-718FD5BE18C5}" type="datetimeFigureOut">
              <a:rPr lang="tr-TR" smtClean="0"/>
              <a:pPr/>
              <a:t>13.02.2013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A58DB0EA-BA03-4BB5-9244-2E23DDEEA456}"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E031FA82-32C2-430B-80B3-718FD5BE18C5}" type="datetimeFigureOut">
              <a:rPr lang="tr-TR" smtClean="0"/>
              <a:pPr/>
              <a:t>13.02.2013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A58DB0EA-BA03-4BB5-9244-2E23DDEEA456}"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E031FA82-32C2-430B-80B3-718FD5BE18C5}" type="datetimeFigureOut">
              <a:rPr lang="tr-TR" smtClean="0"/>
              <a:pPr/>
              <a:t>13.02.2013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A58DB0EA-BA03-4BB5-9244-2E23DDEEA456}"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E031FA82-32C2-430B-80B3-718FD5BE18C5}" type="datetimeFigureOut">
              <a:rPr lang="tr-TR" smtClean="0"/>
              <a:pPr/>
              <a:t>13.02.2013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A58DB0EA-BA03-4BB5-9244-2E23DDEEA456}"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E031FA82-32C2-430B-80B3-718FD5BE18C5}" type="datetimeFigureOut">
              <a:rPr lang="tr-TR" smtClean="0"/>
              <a:pPr/>
              <a:t>13.02.2013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A58DB0EA-BA03-4BB5-9244-2E23DDEEA456}"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E031FA82-32C2-430B-80B3-718FD5BE18C5}" type="datetimeFigureOut">
              <a:rPr lang="tr-TR" smtClean="0"/>
              <a:pPr/>
              <a:t>13.02.2013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A58DB0EA-BA03-4BB5-9244-2E23DDEEA456}"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E031FA82-32C2-430B-80B3-718FD5BE18C5}" type="datetimeFigureOut">
              <a:rPr lang="tr-TR" smtClean="0"/>
              <a:pPr/>
              <a:t>13.02.2013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A58DB0EA-BA03-4BB5-9244-2E23DDEEA456}"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E031FA82-32C2-430B-80B3-718FD5BE18C5}" type="datetimeFigureOut">
              <a:rPr lang="tr-TR" smtClean="0"/>
              <a:pPr/>
              <a:t>13.02.2013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A58DB0EA-BA03-4BB5-9244-2E23DDEEA456}"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E031FA82-32C2-430B-80B3-718FD5BE18C5}" type="datetimeFigureOut">
              <a:rPr lang="tr-TR" smtClean="0"/>
              <a:pPr/>
              <a:t>13.02.2013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A58DB0EA-BA03-4BB5-9244-2E23DDEEA456}"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E031FA82-32C2-430B-80B3-718FD5BE18C5}" type="datetimeFigureOut">
              <a:rPr lang="tr-TR" smtClean="0"/>
              <a:pPr/>
              <a:t>13.02.2013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A58DB0EA-BA03-4BB5-9244-2E23DDEEA456}"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031FA82-32C2-430B-80B3-718FD5BE18C5}" type="datetimeFigureOut">
              <a:rPr lang="tr-TR" smtClean="0"/>
              <a:pPr/>
              <a:t>13.02.2013</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58DB0EA-BA03-4BB5-9244-2E23DDEEA456}"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r>
              <a:rPr lang="tr-TR" dirty="0" smtClean="0"/>
              <a:t>Ticaret Hukuku Bilgisi </a:t>
            </a:r>
            <a:r>
              <a:rPr lang="tr-TR" dirty="0" err="1" smtClean="0"/>
              <a:t>II</a:t>
            </a:r>
            <a:endParaRPr lang="tr-TR" dirty="0"/>
          </a:p>
        </p:txBody>
      </p:sp>
      <p:sp>
        <p:nvSpPr>
          <p:cNvPr id="3" name="2 Alt Başlık"/>
          <p:cNvSpPr>
            <a:spLocks noGrp="1"/>
          </p:cNvSpPr>
          <p:nvPr>
            <p:ph type="subTitle" idx="1"/>
          </p:nvPr>
        </p:nvSpPr>
        <p:spPr/>
        <p:txBody>
          <a:bodyPr/>
          <a:lstStyle/>
          <a:p>
            <a:r>
              <a:rPr lang="tr-TR" dirty="0" smtClean="0"/>
              <a:t>Ticari İşletme </a:t>
            </a:r>
            <a:endParaRPr lang="tr-T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Nakdi Limitler</a:t>
            </a:r>
            <a:endParaRPr lang="tr-TR" dirty="0"/>
          </a:p>
        </p:txBody>
      </p:sp>
      <p:sp>
        <p:nvSpPr>
          <p:cNvPr id="3" name="2 İçerik Yer Tutucusu"/>
          <p:cNvSpPr>
            <a:spLocks noGrp="1"/>
          </p:cNvSpPr>
          <p:nvPr>
            <p:ph idx="1"/>
          </p:nvPr>
        </p:nvSpPr>
        <p:spPr/>
        <p:txBody>
          <a:bodyPr>
            <a:normAutofit fontScale="55000" lnSpcReduction="20000"/>
          </a:bodyPr>
          <a:lstStyle/>
          <a:p>
            <a:pPr lvl="0"/>
            <a:r>
              <a:rPr lang="tr-TR" sz="4400" kern="1200" dirty="0" smtClean="0">
                <a:solidFill>
                  <a:schemeClr val="tx1"/>
                </a:solidFill>
                <a:latin typeface="+mj-lt"/>
                <a:ea typeface="+mj-ea"/>
                <a:cs typeface="+mj-cs"/>
              </a:rPr>
              <a:t>mal alım satımı yapan mükelleflerden, yıllık a </a:t>
            </a:r>
            <a:r>
              <a:rPr lang="tr-TR" sz="4400" kern="1200" dirty="0" err="1" smtClean="0">
                <a:solidFill>
                  <a:schemeClr val="tx1"/>
                </a:solidFill>
                <a:latin typeface="+mj-lt"/>
                <a:ea typeface="+mj-ea"/>
                <a:cs typeface="+mj-cs"/>
              </a:rPr>
              <a:t>lış</a:t>
            </a:r>
            <a:r>
              <a:rPr lang="tr-TR" sz="4400" kern="1200" dirty="0" smtClean="0">
                <a:solidFill>
                  <a:schemeClr val="tx1"/>
                </a:solidFill>
                <a:latin typeface="+mj-lt"/>
                <a:ea typeface="+mj-ea"/>
                <a:cs typeface="+mj-cs"/>
              </a:rPr>
              <a:t> tutarı 150.000 TL, satış tutarı 200.000 </a:t>
            </a:r>
            <a:r>
              <a:rPr lang="tr-TR" sz="4400" kern="1200" dirty="0" err="1" smtClean="0">
                <a:solidFill>
                  <a:schemeClr val="tx1"/>
                </a:solidFill>
                <a:latin typeface="+mj-lt"/>
                <a:ea typeface="+mj-ea"/>
                <a:cs typeface="+mj-cs"/>
              </a:rPr>
              <a:t>TL’sının</a:t>
            </a:r>
            <a:r>
              <a:rPr lang="tr-TR" sz="4400" kern="1200" dirty="0" smtClean="0">
                <a:solidFill>
                  <a:schemeClr val="tx1"/>
                </a:solidFill>
                <a:latin typeface="+mj-lt"/>
                <a:ea typeface="+mj-ea"/>
                <a:cs typeface="+mj-cs"/>
              </a:rPr>
              <a:t> yarısını aşanlar, </a:t>
            </a:r>
          </a:p>
          <a:p>
            <a:pPr lvl="0"/>
            <a:r>
              <a:rPr lang="tr-TR" sz="4400" kern="1200" dirty="0" smtClean="0">
                <a:solidFill>
                  <a:schemeClr val="tx1"/>
                </a:solidFill>
                <a:latin typeface="+mj-lt"/>
                <a:ea typeface="+mj-ea"/>
                <a:cs typeface="+mj-cs"/>
              </a:rPr>
              <a:t>hizmet üreten mükelleflerden yıllık gayri safi iş hâsılatı 80.000 </a:t>
            </a:r>
            <a:r>
              <a:rPr lang="tr-TR" sz="4400" kern="1200" dirty="0" err="1" smtClean="0">
                <a:solidFill>
                  <a:schemeClr val="tx1"/>
                </a:solidFill>
                <a:latin typeface="+mj-lt"/>
                <a:ea typeface="+mj-ea"/>
                <a:cs typeface="+mj-cs"/>
              </a:rPr>
              <a:t>TL’nı</a:t>
            </a:r>
            <a:r>
              <a:rPr lang="tr-TR" sz="4400" kern="1200" dirty="0" smtClean="0">
                <a:solidFill>
                  <a:schemeClr val="tx1"/>
                </a:solidFill>
                <a:latin typeface="+mj-lt"/>
                <a:ea typeface="+mj-ea"/>
                <a:cs typeface="+mj-cs"/>
              </a:rPr>
              <a:t> aşanlar</a:t>
            </a:r>
          </a:p>
          <a:p>
            <a:pPr lvl="0"/>
            <a:r>
              <a:rPr lang="tr-TR" sz="4400" kern="1200" dirty="0" smtClean="0">
                <a:solidFill>
                  <a:schemeClr val="tx1"/>
                </a:solidFill>
                <a:latin typeface="+mj-lt"/>
                <a:ea typeface="+mj-ea"/>
                <a:cs typeface="+mj-cs"/>
              </a:rPr>
              <a:t>mal alım satımı yapan ve aynı zamanda hizmet üreten mükellefler için, hizmet üretiminden doğan iş hâsılatının beş katı ile mal satışından doğan yıllık satış tutarının toplamı 150.000 </a:t>
            </a:r>
            <a:r>
              <a:rPr lang="tr-TR" sz="4400" kern="1200" dirty="0" err="1" smtClean="0">
                <a:solidFill>
                  <a:schemeClr val="tx1"/>
                </a:solidFill>
                <a:latin typeface="+mj-lt"/>
                <a:ea typeface="+mj-ea"/>
                <a:cs typeface="+mj-cs"/>
              </a:rPr>
              <a:t>TL’sının</a:t>
            </a:r>
            <a:r>
              <a:rPr lang="tr-TR" sz="4400" kern="1200" dirty="0" smtClean="0">
                <a:solidFill>
                  <a:schemeClr val="tx1"/>
                </a:solidFill>
                <a:latin typeface="+mj-lt"/>
                <a:ea typeface="+mj-ea"/>
                <a:cs typeface="+mj-cs"/>
              </a:rPr>
              <a:t> yarısını aşanlar tacir sayılacaktır. </a:t>
            </a:r>
          </a:p>
          <a:p>
            <a:pPr lvl="0"/>
            <a:r>
              <a:rPr lang="tr-TR" sz="4400" kern="1200" dirty="0" smtClean="0">
                <a:solidFill>
                  <a:schemeClr val="tx1"/>
                </a:solidFill>
                <a:latin typeface="+mj-lt"/>
                <a:ea typeface="+mj-ea"/>
                <a:cs typeface="+mj-cs"/>
              </a:rPr>
              <a:t>Söz konusu rakamlar elde edilen gelire ilişkindir. Belirtilen gelirin elde edilmesine rağmen, giderlerin fazlalığı sebebiyle kar elde edilememesi, esnaf faaliyeti sınırının belirlenmesinde dikkate alınacak bir durum değildir. </a:t>
            </a:r>
          </a:p>
          <a:p>
            <a:pPr lvl="0"/>
            <a:r>
              <a:rPr lang="tr-TR" sz="4400" kern="1200" dirty="0" smtClean="0">
                <a:solidFill>
                  <a:schemeClr val="tx1"/>
                </a:solidFill>
                <a:latin typeface="+mj-lt"/>
                <a:ea typeface="+mj-ea"/>
                <a:cs typeface="+mj-cs"/>
              </a:rPr>
              <a:t>Kararnamede yer alan limitlerin sonradan geçilmesi halinde, tacir sıfatı kazanılacaktır.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4400" b="1" kern="1200" dirty="0" smtClean="0">
                <a:solidFill>
                  <a:schemeClr val="tx1"/>
                </a:solidFill>
                <a:latin typeface="+mj-lt"/>
                <a:ea typeface="+mj-ea"/>
                <a:cs typeface="+mj-cs"/>
              </a:rPr>
              <a:t> Ticari İşletmenin Unsurları </a:t>
            </a:r>
            <a:endParaRPr lang="tr-TR" dirty="0"/>
          </a:p>
        </p:txBody>
      </p:sp>
      <p:sp>
        <p:nvSpPr>
          <p:cNvPr id="3" name="2 İçerik Yer Tutucusu"/>
          <p:cNvSpPr>
            <a:spLocks noGrp="1"/>
          </p:cNvSpPr>
          <p:nvPr>
            <p:ph idx="1"/>
          </p:nvPr>
        </p:nvSpPr>
        <p:spPr/>
        <p:txBody>
          <a:bodyPr>
            <a:normAutofit/>
          </a:bodyPr>
          <a:lstStyle/>
          <a:p>
            <a:pPr lvl="0"/>
            <a:r>
              <a:rPr lang="tr-TR" sz="4400" kern="1200" dirty="0" smtClean="0">
                <a:solidFill>
                  <a:schemeClr val="tx1"/>
                </a:solidFill>
                <a:latin typeface="+mj-lt"/>
                <a:ea typeface="+mj-ea"/>
                <a:cs typeface="+mj-cs"/>
              </a:rPr>
              <a:t>Ticari işletmede unsurları dendiğinde, TTK md. 11, f. 3’de belirtilen malvarlığı unsurlarından söz edilir.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4400" b="1" kern="1200" dirty="0" smtClean="0">
                <a:solidFill>
                  <a:schemeClr val="tx1"/>
                </a:solidFill>
                <a:latin typeface="+mj-lt"/>
                <a:ea typeface="+mj-ea"/>
                <a:cs typeface="+mj-cs"/>
              </a:rPr>
              <a:t> Malvarlığı Unsurları </a:t>
            </a:r>
            <a:endParaRPr lang="tr-TR" dirty="0"/>
          </a:p>
        </p:txBody>
      </p:sp>
      <p:sp>
        <p:nvSpPr>
          <p:cNvPr id="3" name="2 İçerik Yer Tutucusu"/>
          <p:cNvSpPr>
            <a:spLocks noGrp="1"/>
          </p:cNvSpPr>
          <p:nvPr>
            <p:ph idx="1"/>
          </p:nvPr>
        </p:nvSpPr>
        <p:spPr/>
        <p:txBody>
          <a:bodyPr>
            <a:normAutofit fontScale="62500" lnSpcReduction="20000"/>
          </a:bodyPr>
          <a:lstStyle/>
          <a:p>
            <a:pPr lvl="0"/>
            <a:r>
              <a:rPr lang="tr-TR" sz="4400" kern="1200" dirty="0" smtClean="0">
                <a:solidFill>
                  <a:schemeClr val="tx1"/>
                </a:solidFill>
                <a:latin typeface="+mj-lt"/>
                <a:ea typeface="+mj-ea"/>
                <a:cs typeface="+mj-cs"/>
              </a:rPr>
              <a:t>Kanunda malvarlığı unsurları, ticari işletmenin bir hukuki işleme konu olması dikkate alınarak sayılmış bulunmaktadır. Buna göre ticari işletmenin malvarlığı unsurlarında “duran malvarlığı, işletme değeri, kiracılık hakkı, ticaret unvanı ile diğer fikrî mülkiyet hakları ve sürekli olarak işletmeye özgülenen malvarlığı unsurları şeklinde bahsedilmektedir. Bu sayımın sınırlayıcı olmadığı kabul edilmelidir. </a:t>
            </a:r>
          </a:p>
          <a:p>
            <a:pPr lvl="0"/>
            <a:r>
              <a:rPr lang="tr-TR" sz="4400" kern="1200" dirty="0" smtClean="0">
                <a:solidFill>
                  <a:schemeClr val="tx1"/>
                </a:solidFill>
                <a:latin typeface="+mj-lt"/>
                <a:ea typeface="+mj-ea"/>
                <a:cs typeface="+mj-cs"/>
              </a:rPr>
              <a:t>Ticari işletmeye özgülenen unsurlar genellikle ikiye ayrılarak ele alınmaktadırlar: Maddi unsurlar ve maddi olmayan unsurlar.</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4400" b="1" kern="1200" dirty="0" smtClean="0">
                <a:solidFill>
                  <a:schemeClr val="tx1"/>
                </a:solidFill>
                <a:latin typeface="+mj-lt"/>
                <a:ea typeface="+mj-ea"/>
                <a:cs typeface="+mj-cs"/>
              </a:rPr>
              <a:t> Maddi Malvarlığı Unsurları</a:t>
            </a:r>
            <a:endParaRPr lang="tr-TR" dirty="0"/>
          </a:p>
        </p:txBody>
      </p:sp>
      <p:sp>
        <p:nvSpPr>
          <p:cNvPr id="3" name="2 İçerik Yer Tutucusu"/>
          <p:cNvSpPr>
            <a:spLocks noGrp="1"/>
          </p:cNvSpPr>
          <p:nvPr>
            <p:ph idx="1"/>
          </p:nvPr>
        </p:nvSpPr>
        <p:spPr/>
        <p:txBody>
          <a:bodyPr>
            <a:normAutofit fontScale="77500" lnSpcReduction="20000"/>
          </a:bodyPr>
          <a:lstStyle/>
          <a:p>
            <a:pPr lvl="0"/>
            <a:r>
              <a:rPr lang="tr-TR" sz="4400" kern="1200" dirty="0" smtClean="0">
                <a:solidFill>
                  <a:schemeClr val="tx1"/>
                </a:solidFill>
                <a:latin typeface="+mj-lt"/>
                <a:ea typeface="+mj-ea"/>
                <a:cs typeface="+mj-cs"/>
              </a:rPr>
              <a:t>Bu kapsama ticari işletmenin el ile tutulan göz ile görülen yani fiziki veya cismani varlığı bulunan unsurları girmektedir. İşletmenin üzerinde bulunduğu taşınmaz, binası, üretimde kullandığı makine, araç ve gereçler, işlenmek üzere satın alınan hammadde, nakilde kullanılan taşıtlar vs. varlıklar işletmenin maddi unsurları arasında sayılacaktır.</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lvl="0"/>
            <a:r>
              <a:rPr lang="tr-TR" sz="4400" b="1" kern="1200" dirty="0" smtClean="0">
                <a:solidFill>
                  <a:schemeClr val="tx1"/>
                </a:solidFill>
                <a:latin typeface="+mj-lt"/>
                <a:ea typeface="+mj-ea"/>
                <a:cs typeface="+mj-cs"/>
              </a:rPr>
              <a:t> Maddi Olmayan Malvarlığı Unsurları</a:t>
            </a:r>
            <a:endParaRPr lang="tr-TR" dirty="0"/>
          </a:p>
        </p:txBody>
      </p:sp>
      <p:sp>
        <p:nvSpPr>
          <p:cNvPr id="3" name="2 İçerik Yer Tutucusu"/>
          <p:cNvSpPr>
            <a:spLocks noGrp="1"/>
          </p:cNvSpPr>
          <p:nvPr>
            <p:ph idx="1"/>
          </p:nvPr>
        </p:nvSpPr>
        <p:spPr/>
        <p:txBody>
          <a:bodyPr>
            <a:normAutofit fontScale="40000" lnSpcReduction="20000"/>
          </a:bodyPr>
          <a:lstStyle/>
          <a:p>
            <a:pPr lvl="0"/>
            <a:r>
              <a:rPr lang="tr-TR" sz="4400" kern="1200" dirty="0" smtClean="0">
                <a:solidFill>
                  <a:schemeClr val="tx1"/>
                </a:solidFill>
                <a:latin typeface="+mj-lt"/>
                <a:ea typeface="+mj-ea"/>
                <a:cs typeface="+mj-cs"/>
              </a:rPr>
              <a:t>Bu unsurlardan bedensel veya fiziki varlığı bulunmayan bir takım haklar anlaşılır. Bu kapsama ticaret unvanı, işletme adı, marka, patent, endüstriyel tasarım, faydalı model, fikir ve sanat eserleri üzerindeki haklar (telif hakları), kiracılık hakkı, </a:t>
            </a:r>
            <a:r>
              <a:rPr lang="tr-TR" sz="4400" kern="1200" dirty="0" err="1" smtClean="0">
                <a:solidFill>
                  <a:schemeClr val="tx1"/>
                </a:solidFill>
                <a:latin typeface="+mj-lt"/>
                <a:ea typeface="+mj-ea"/>
                <a:cs typeface="+mj-cs"/>
              </a:rPr>
              <a:t>know</a:t>
            </a:r>
            <a:r>
              <a:rPr lang="tr-TR" sz="4400" kern="1200" dirty="0" smtClean="0">
                <a:solidFill>
                  <a:schemeClr val="tx1"/>
                </a:solidFill>
                <a:latin typeface="+mj-lt"/>
                <a:ea typeface="+mj-ea"/>
                <a:cs typeface="+mj-cs"/>
              </a:rPr>
              <a:t>-</a:t>
            </a:r>
            <a:r>
              <a:rPr lang="tr-TR" sz="4400" kern="1200" dirty="0" err="1" smtClean="0">
                <a:solidFill>
                  <a:schemeClr val="tx1"/>
                </a:solidFill>
                <a:latin typeface="+mj-lt"/>
                <a:ea typeface="+mj-ea"/>
                <a:cs typeface="+mj-cs"/>
              </a:rPr>
              <a:t>how</a:t>
            </a:r>
            <a:r>
              <a:rPr lang="tr-TR" sz="4400" kern="1200" dirty="0" smtClean="0">
                <a:solidFill>
                  <a:schemeClr val="tx1"/>
                </a:solidFill>
                <a:latin typeface="+mj-lt"/>
                <a:ea typeface="+mj-ea"/>
                <a:cs typeface="+mj-cs"/>
              </a:rPr>
              <a:t>, </a:t>
            </a:r>
            <a:r>
              <a:rPr lang="tr-TR" sz="4400" kern="1200" dirty="0" err="1" smtClean="0">
                <a:solidFill>
                  <a:schemeClr val="tx1"/>
                </a:solidFill>
                <a:latin typeface="+mj-lt"/>
                <a:ea typeface="+mj-ea"/>
                <a:cs typeface="+mj-cs"/>
              </a:rPr>
              <a:t>goodwill</a:t>
            </a:r>
            <a:r>
              <a:rPr lang="tr-TR" sz="4400" kern="1200" dirty="0" smtClean="0">
                <a:solidFill>
                  <a:schemeClr val="tx1"/>
                </a:solidFill>
                <a:latin typeface="+mj-lt"/>
                <a:ea typeface="+mj-ea"/>
                <a:cs typeface="+mj-cs"/>
              </a:rPr>
              <a:t> (müşteri çevresi hakkı) gibi haklar girmektedir. Bu unsurları kısaca açıklamak gerekirse:</a:t>
            </a:r>
          </a:p>
          <a:p>
            <a:pPr lvl="0"/>
            <a:r>
              <a:rPr lang="tr-TR" sz="4400" kern="1200" dirty="0" smtClean="0">
                <a:solidFill>
                  <a:schemeClr val="tx1"/>
                </a:solidFill>
                <a:latin typeface="+mj-lt"/>
                <a:ea typeface="+mj-ea"/>
                <a:cs typeface="+mj-cs"/>
              </a:rPr>
              <a:t>Kiracılık hakkı, ticari işletmenin kiralanmış bir yerde faaliyet göstermesi durumunda işletme sahibi tacirin kiracılık hakkını ifade etmektedir. </a:t>
            </a:r>
          </a:p>
          <a:p>
            <a:pPr lvl="0"/>
            <a:r>
              <a:rPr lang="tr-TR" sz="4400" kern="1200" dirty="0" err="1" smtClean="0">
                <a:solidFill>
                  <a:schemeClr val="tx1"/>
                </a:solidFill>
                <a:latin typeface="+mj-lt"/>
                <a:ea typeface="+mj-ea"/>
                <a:cs typeface="+mj-cs"/>
              </a:rPr>
              <a:t>Goodwill</a:t>
            </a:r>
            <a:r>
              <a:rPr lang="tr-TR" sz="4400" kern="1200" dirty="0" smtClean="0">
                <a:solidFill>
                  <a:schemeClr val="tx1"/>
                </a:solidFill>
                <a:latin typeface="+mj-lt"/>
                <a:ea typeface="+mj-ea"/>
                <a:cs typeface="+mj-cs"/>
              </a:rPr>
              <a:t> (müşteri çevresi hakkı), ticari işletmenin sevk ve yönetiminin müşteri nezdinde oluşturduğu rağbet veya itibardır. Bu unsur aynı zamanda müşteri çevresi üzerinde bir hak olarak da nitelendirilmektedir ve gayrı maddi unsurlar arasında sayılmaktadır. </a:t>
            </a:r>
            <a:r>
              <a:rPr lang="tr-TR" sz="4400" kern="1200" dirty="0" err="1" smtClean="0">
                <a:solidFill>
                  <a:schemeClr val="tx1"/>
                </a:solidFill>
                <a:latin typeface="+mj-lt"/>
                <a:ea typeface="+mj-ea"/>
                <a:cs typeface="+mj-cs"/>
              </a:rPr>
              <a:t>Goodwill</a:t>
            </a:r>
            <a:r>
              <a:rPr lang="tr-TR" sz="4400" kern="1200" dirty="0" smtClean="0">
                <a:solidFill>
                  <a:schemeClr val="tx1"/>
                </a:solidFill>
                <a:latin typeface="+mj-lt"/>
                <a:ea typeface="+mj-ea"/>
                <a:cs typeface="+mj-cs"/>
              </a:rPr>
              <a:t> (müşteri çevresi hakkı), ticari işletmenin sevk ve yönetiminin müşteri nezdinde oluşturduğu rağbet veya itibardır. </a:t>
            </a:r>
          </a:p>
          <a:p>
            <a:pPr lvl="0"/>
            <a:r>
              <a:rPr lang="tr-TR" sz="4400" kern="1200" dirty="0" smtClean="0">
                <a:solidFill>
                  <a:schemeClr val="tx1"/>
                </a:solidFill>
                <a:latin typeface="+mj-lt"/>
                <a:ea typeface="+mj-ea"/>
                <a:cs typeface="+mj-cs"/>
              </a:rPr>
              <a:t>Bu unsur esasen yeni kanunda “işletme değerini” kavramının içerisinde yer almaktadır. Gerekçede bunun müşteri çevresini de kapsayan bir üst kavram olduğu vurgulanmıştır.</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lvl="0"/>
            <a:r>
              <a:rPr lang="tr-TR" sz="4400" b="1" kern="1200" dirty="0" smtClean="0">
                <a:solidFill>
                  <a:schemeClr val="tx1"/>
                </a:solidFill>
                <a:latin typeface="+mj-lt"/>
                <a:ea typeface="+mj-ea"/>
                <a:cs typeface="+mj-cs"/>
              </a:rPr>
              <a:t> Ticari İşletmelerde Merkez ve Şube Kavramları</a:t>
            </a:r>
            <a:endParaRPr lang="tr-TR" dirty="0"/>
          </a:p>
        </p:txBody>
      </p:sp>
      <p:sp>
        <p:nvSpPr>
          <p:cNvPr id="3" name="2 İçerik Yer Tutucusu"/>
          <p:cNvSpPr>
            <a:spLocks noGrp="1"/>
          </p:cNvSpPr>
          <p:nvPr>
            <p:ph idx="1"/>
          </p:nvPr>
        </p:nvSpPr>
        <p:spPr/>
        <p:txBody>
          <a:bodyPr>
            <a:normAutofit fontScale="77500" lnSpcReduction="20000"/>
          </a:bodyPr>
          <a:lstStyle/>
          <a:p>
            <a:pPr lvl="0"/>
            <a:r>
              <a:rPr lang="tr-TR" sz="4400" kern="1200" dirty="0" smtClean="0">
                <a:solidFill>
                  <a:schemeClr val="tx1"/>
                </a:solidFill>
                <a:latin typeface="+mj-lt"/>
                <a:ea typeface="+mj-ea"/>
                <a:cs typeface="+mj-cs"/>
              </a:rPr>
              <a:t>Her ticari işletmenin bir merkezi bulunmalıdır (TTK md. 40, f. 1). </a:t>
            </a:r>
          </a:p>
          <a:p>
            <a:pPr lvl="0"/>
            <a:r>
              <a:rPr lang="tr-TR" sz="4400" kern="1200" dirty="0" smtClean="0">
                <a:solidFill>
                  <a:schemeClr val="tx1"/>
                </a:solidFill>
                <a:latin typeface="+mj-lt"/>
                <a:ea typeface="+mj-ea"/>
                <a:cs typeface="+mj-cs"/>
              </a:rPr>
              <a:t>kabul edildiğine göre işletme merkezi, ticari işletmenin ticari, hukuki ve idari faaliyetlerinin toplandığı ve işlemlerinin yürütüldüğü yerdir.</a:t>
            </a:r>
          </a:p>
          <a:p>
            <a:pPr lvl="0"/>
            <a:r>
              <a:rPr lang="tr-TR" sz="4400" kern="1200" dirty="0" smtClean="0">
                <a:solidFill>
                  <a:schemeClr val="tx1"/>
                </a:solidFill>
                <a:latin typeface="+mj-lt"/>
                <a:ea typeface="+mj-ea"/>
                <a:cs typeface="+mj-cs"/>
              </a:rPr>
              <a:t>Tüzel kişi tacirlerde merkez çok kolaylıkla belirlenebilir. Zira tüzel kişi tacirlerin esas sözleşmelerinde merkez gösterilmek zorundadır.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4400" b="1" kern="1200" dirty="0" smtClean="0">
                <a:solidFill>
                  <a:schemeClr val="tx1"/>
                </a:solidFill>
                <a:latin typeface="+mj-lt"/>
                <a:ea typeface="+mj-ea"/>
                <a:cs typeface="+mj-cs"/>
              </a:rPr>
              <a:t> Şube</a:t>
            </a:r>
            <a:endParaRPr lang="tr-TR" dirty="0"/>
          </a:p>
        </p:txBody>
      </p:sp>
      <p:sp>
        <p:nvSpPr>
          <p:cNvPr id="3" name="2 İçerik Yer Tutucusu"/>
          <p:cNvSpPr>
            <a:spLocks noGrp="1"/>
          </p:cNvSpPr>
          <p:nvPr>
            <p:ph idx="1"/>
          </p:nvPr>
        </p:nvSpPr>
        <p:spPr/>
        <p:txBody>
          <a:bodyPr>
            <a:normAutofit fontScale="70000" lnSpcReduction="20000"/>
          </a:bodyPr>
          <a:lstStyle/>
          <a:p>
            <a:pPr lvl="0"/>
            <a:r>
              <a:rPr lang="tr-TR" sz="4400" kern="1200" dirty="0" smtClean="0">
                <a:solidFill>
                  <a:schemeClr val="tx1"/>
                </a:solidFill>
                <a:latin typeface="+mj-lt"/>
                <a:ea typeface="+mj-ea"/>
                <a:cs typeface="+mj-cs"/>
              </a:rPr>
              <a:t>Şube kavramı </a:t>
            </a:r>
            <a:r>
              <a:rPr lang="tr-TR" sz="4400" kern="1200" dirty="0" err="1" smtClean="0">
                <a:solidFill>
                  <a:schemeClr val="tx1"/>
                </a:solidFill>
                <a:latin typeface="+mj-lt"/>
                <a:ea typeface="+mj-ea"/>
                <a:cs typeface="+mj-cs"/>
              </a:rPr>
              <a:t>TTK’da</a:t>
            </a:r>
            <a:r>
              <a:rPr lang="tr-TR" sz="4400" kern="1200" dirty="0" smtClean="0">
                <a:solidFill>
                  <a:schemeClr val="tx1"/>
                </a:solidFill>
                <a:latin typeface="+mj-lt"/>
                <a:ea typeface="+mj-ea"/>
                <a:cs typeface="+mj-cs"/>
              </a:rPr>
              <a:t> tanımlanmamıştır. </a:t>
            </a:r>
          </a:p>
          <a:p>
            <a:pPr lvl="0"/>
            <a:r>
              <a:rPr lang="tr-TR" sz="4400" kern="1200" dirty="0" smtClean="0">
                <a:solidFill>
                  <a:schemeClr val="tx1"/>
                </a:solidFill>
                <a:latin typeface="+mj-lt"/>
                <a:ea typeface="+mj-ea"/>
                <a:cs typeface="+mj-cs"/>
              </a:rPr>
              <a:t>Yeni Ticaret Sicili Yönetmeliği md. 118’de şube tanımı yapılmaktadır. </a:t>
            </a:r>
          </a:p>
          <a:p>
            <a:pPr lvl="0"/>
            <a:r>
              <a:rPr lang="tr-TR" sz="4400" kern="1200" dirty="0" smtClean="0">
                <a:solidFill>
                  <a:schemeClr val="tx1"/>
                </a:solidFill>
                <a:latin typeface="+mj-lt"/>
                <a:ea typeface="+mj-ea"/>
                <a:cs typeface="+mj-cs"/>
              </a:rPr>
              <a:t>Buna göre şube bir ticari işletmeye bağlı olup ister merkezin bulunduğu sicil çevresi içerisinde isterse başka bir sicil çevresi içinde olsun, bağımsız sermayesi veya muhasebesi bulunup bulunmadığına bakılmaksızın kendi başına sınai ve ticari faaliyetin yürütüldüğü yerler ve satış mağazaları olarak tanımlanmıştır.</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Şube</a:t>
            </a:r>
            <a:r>
              <a:rPr lang="tr-TR" baseline="0" smtClean="0"/>
              <a:t> </a:t>
            </a:r>
            <a:r>
              <a:rPr lang="tr-TR" smtClean="0"/>
              <a:t>Olmanın </a:t>
            </a:r>
            <a:r>
              <a:rPr lang="tr-TR" baseline="0" smtClean="0"/>
              <a:t>Koşulları</a:t>
            </a:r>
            <a:endParaRPr lang="tr-TR" dirty="0"/>
          </a:p>
        </p:txBody>
      </p:sp>
      <p:sp>
        <p:nvSpPr>
          <p:cNvPr id="3" name="2 İçerik Yer Tutucusu"/>
          <p:cNvSpPr>
            <a:spLocks noGrp="1"/>
          </p:cNvSpPr>
          <p:nvPr>
            <p:ph idx="1"/>
          </p:nvPr>
        </p:nvSpPr>
        <p:spPr/>
        <p:txBody>
          <a:bodyPr>
            <a:normAutofit fontScale="85000" lnSpcReduction="20000"/>
          </a:bodyPr>
          <a:lstStyle/>
          <a:p>
            <a:pPr lvl="0"/>
            <a:r>
              <a:rPr lang="tr-TR" sz="4400" kern="1200" dirty="0" smtClean="0">
                <a:solidFill>
                  <a:schemeClr val="tx1"/>
                </a:solidFill>
                <a:latin typeface="+mj-lt"/>
                <a:ea typeface="+mj-ea"/>
                <a:cs typeface="+mj-cs"/>
              </a:rPr>
              <a:t>Şubeler iç ilişkide, yani idari açıdan merkeze bağlı birimlerdir. </a:t>
            </a:r>
          </a:p>
          <a:p>
            <a:pPr lvl="0"/>
            <a:r>
              <a:rPr lang="tr-TR" sz="4400" kern="1200" dirty="0" smtClean="0">
                <a:solidFill>
                  <a:schemeClr val="tx1"/>
                </a:solidFill>
                <a:latin typeface="+mj-lt"/>
                <a:ea typeface="+mj-ea"/>
                <a:cs typeface="+mj-cs"/>
              </a:rPr>
              <a:t>Merkez ve şube aynı gerçek veya tüzel kişiye aittir. </a:t>
            </a:r>
          </a:p>
          <a:p>
            <a:pPr lvl="0"/>
            <a:r>
              <a:rPr lang="tr-TR" sz="4400" kern="1200" dirty="0" smtClean="0">
                <a:solidFill>
                  <a:schemeClr val="tx1"/>
                </a:solidFill>
                <a:latin typeface="+mj-lt"/>
                <a:ea typeface="+mj-ea"/>
                <a:cs typeface="+mj-cs"/>
              </a:rPr>
              <a:t>Şubenin kar ve zararı veya şubenin işlemlerinden doğan hak ve borçları nihai olarak merkeze aittir.</a:t>
            </a:r>
          </a:p>
          <a:p>
            <a:pPr lvl="0"/>
            <a:r>
              <a:rPr lang="tr-TR" sz="4400" kern="1200" dirty="0" smtClean="0">
                <a:solidFill>
                  <a:schemeClr val="tx1"/>
                </a:solidFill>
                <a:latin typeface="+mj-lt"/>
                <a:ea typeface="+mj-ea"/>
                <a:cs typeface="+mj-cs"/>
              </a:rPr>
              <a:t>Şubeler dış ilişkilerde bağımsız hareket ederler.</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Şube</a:t>
            </a:r>
            <a:r>
              <a:rPr lang="tr-TR" baseline="0" dirty="0" smtClean="0"/>
              <a:t> Koşulları</a:t>
            </a:r>
            <a:endParaRPr lang="tr-TR" dirty="0"/>
          </a:p>
        </p:txBody>
      </p:sp>
      <p:sp>
        <p:nvSpPr>
          <p:cNvPr id="3" name="2 İçerik Yer Tutucusu"/>
          <p:cNvSpPr>
            <a:spLocks noGrp="1"/>
          </p:cNvSpPr>
          <p:nvPr>
            <p:ph idx="1"/>
          </p:nvPr>
        </p:nvSpPr>
        <p:spPr/>
        <p:txBody>
          <a:bodyPr>
            <a:normAutofit fontScale="92500" lnSpcReduction="20000"/>
          </a:bodyPr>
          <a:lstStyle/>
          <a:p>
            <a:pPr lvl="0"/>
            <a:r>
              <a:rPr lang="tr-TR" sz="4400" kern="1200" dirty="0" smtClean="0">
                <a:solidFill>
                  <a:schemeClr val="tx1"/>
                </a:solidFill>
                <a:latin typeface="+mj-lt"/>
                <a:ea typeface="+mj-ea"/>
                <a:cs typeface="+mj-cs"/>
              </a:rPr>
              <a:t>Şubeler merkezle aynı tür işi yaparlar ve müşterilerle merkezden bağımsız bir şekilde işlemler gerçekleştirebilirler. </a:t>
            </a:r>
          </a:p>
          <a:p>
            <a:pPr lvl="0"/>
            <a:r>
              <a:rPr lang="tr-TR" sz="4400" kern="1200" dirty="0" smtClean="0">
                <a:solidFill>
                  <a:schemeClr val="tx1"/>
                </a:solidFill>
                <a:latin typeface="+mj-lt"/>
                <a:ea typeface="+mj-ea"/>
                <a:cs typeface="+mj-cs"/>
              </a:rPr>
              <a:t>Şubelerin merkezin yaptığı işlemlerin tümünü yapmaları gerekmez, aksine büyük çoğunluğunu yapması yeterlidir.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Şube</a:t>
            </a:r>
            <a:r>
              <a:rPr lang="tr-TR" baseline="0" dirty="0" smtClean="0"/>
              <a:t> Koşulları</a:t>
            </a:r>
            <a:endParaRPr lang="tr-TR" dirty="0"/>
          </a:p>
        </p:txBody>
      </p:sp>
      <p:sp>
        <p:nvSpPr>
          <p:cNvPr id="3" name="2 İçerik Yer Tutucusu"/>
          <p:cNvSpPr>
            <a:spLocks noGrp="1"/>
          </p:cNvSpPr>
          <p:nvPr>
            <p:ph idx="1"/>
          </p:nvPr>
        </p:nvSpPr>
        <p:spPr/>
        <p:txBody>
          <a:bodyPr>
            <a:normAutofit fontScale="55000" lnSpcReduction="20000"/>
          </a:bodyPr>
          <a:lstStyle/>
          <a:p>
            <a:pPr lvl="0"/>
            <a:r>
              <a:rPr lang="tr-TR" sz="4400" kern="1200" dirty="0" smtClean="0">
                <a:solidFill>
                  <a:schemeClr val="tx1"/>
                </a:solidFill>
                <a:latin typeface="+mj-lt"/>
                <a:ea typeface="+mj-ea"/>
                <a:cs typeface="+mj-cs"/>
              </a:rPr>
              <a:t>Şubeler ayrı bir yönetime sahip oldukları için kural olarak hesap ve defterleri merkezden ayrıdır. Bu sebeple her şubenin ayrı muhasebesi olmalıdır. Ancak yönetmelik bunun şube niteliğinin belirlenmesi bakımından önemli olmadığını ortaya koymaktadır. Şubenin muhasebe kayıtlarının şubeden veya merkezden tutulmasına mani yoktur.</a:t>
            </a:r>
          </a:p>
          <a:p>
            <a:pPr lvl="0"/>
            <a:r>
              <a:rPr lang="tr-TR" sz="4400" kern="1200" dirty="0" smtClean="0">
                <a:solidFill>
                  <a:schemeClr val="tx1"/>
                </a:solidFill>
                <a:latin typeface="+mj-lt"/>
                <a:ea typeface="+mj-ea"/>
                <a:cs typeface="+mj-cs"/>
              </a:rPr>
              <a:t>Şubelere ayrı bir sermaye tahsis edilmesi mecburi değildir. Ancak Yargıtay 1982’de verdiği bir kararda farklı görüştedir. Bu karara göre her şubeye ayrı sermaye tahsisi zorunludur. Yönetmelik eleştirilen bu kararın aksine, şubelere ayrı bir sermaye tahsis edilmesi gerekmediğini açıkça belirtmektedir.</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4400" b="1" kern="1200" dirty="0" smtClean="0">
                <a:solidFill>
                  <a:schemeClr val="tx1"/>
                </a:solidFill>
                <a:latin typeface="+mj-lt"/>
                <a:ea typeface="+mj-ea"/>
                <a:cs typeface="+mj-cs"/>
              </a:rPr>
              <a:t> İşletme Kavramı ve İlişkisi</a:t>
            </a:r>
            <a:endParaRPr lang="tr-TR" dirty="0"/>
          </a:p>
        </p:txBody>
      </p:sp>
      <p:sp>
        <p:nvSpPr>
          <p:cNvPr id="3" name="2 İçerik Yer Tutucusu"/>
          <p:cNvSpPr>
            <a:spLocks noGrp="1"/>
          </p:cNvSpPr>
          <p:nvPr>
            <p:ph idx="1"/>
          </p:nvPr>
        </p:nvSpPr>
        <p:spPr/>
        <p:txBody>
          <a:bodyPr>
            <a:normAutofit fontScale="47500" lnSpcReduction="20000"/>
          </a:bodyPr>
          <a:lstStyle/>
          <a:p>
            <a:pPr lvl="0"/>
            <a:r>
              <a:rPr lang="tr-TR" sz="4400" b="1" kern="1200" dirty="0" smtClean="0">
                <a:solidFill>
                  <a:schemeClr val="tx1"/>
                </a:solidFill>
                <a:latin typeface="+mj-lt"/>
                <a:ea typeface="+mj-ea"/>
                <a:cs typeface="+mj-cs"/>
              </a:rPr>
              <a:t> </a:t>
            </a:r>
            <a:r>
              <a:rPr lang="tr-TR" sz="4400" kern="1200" dirty="0" err="1" smtClean="0">
                <a:solidFill>
                  <a:schemeClr val="tx1"/>
                </a:solidFill>
                <a:latin typeface="+mj-lt"/>
                <a:ea typeface="+mj-ea"/>
                <a:cs typeface="+mj-cs"/>
              </a:rPr>
              <a:t>TTK’nın</a:t>
            </a:r>
            <a:r>
              <a:rPr lang="tr-TR" sz="4400" kern="1200" dirty="0" smtClean="0">
                <a:solidFill>
                  <a:schemeClr val="tx1"/>
                </a:solidFill>
                <a:latin typeface="+mj-lt"/>
                <a:ea typeface="+mj-ea"/>
                <a:cs typeface="+mj-cs"/>
              </a:rPr>
              <a:t> hazırlanmasında ticari işletme esasından hareket edilmiştir. Bu nedenle ticari işletme </a:t>
            </a:r>
            <a:r>
              <a:rPr lang="tr-TR" sz="4400" kern="1200" dirty="0" err="1" smtClean="0">
                <a:solidFill>
                  <a:schemeClr val="tx1"/>
                </a:solidFill>
                <a:latin typeface="+mj-lt"/>
                <a:ea typeface="+mj-ea"/>
                <a:cs typeface="+mj-cs"/>
              </a:rPr>
              <a:t>TTK’nın</a:t>
            </a:r>
            <a:r>
              <a:rPr lang="tr-TR" sz="4400" kern="1200" dirty="0" smtClean="0">
                <a:solidFill>
                  <a:schemeClr val="tx1"/>
                </a:solidFill>
                <a:latin typeface="+mj-lt"/>
                <a:ea typeface="+mj-ea"/>
                <a:cs typeface="+mj-cs"/>
              </a:rPr>
              <a:t> temel ve merkez kavramıdır. </a:t>
            </a:r>
          </a:p>
          <a:p>
            <a:pPr lvl="0"/>
            <a:r>
              <a:rPr lang="tr-TR" sz="4400" kern="1200" dirty="0" err="1" smtClean="0">
                <a:solidFill>
                  <a:schemeClr val="tx1"/>
                </a:solidFill>
                <a:latin typeface="+mj-lt"/>
                <a:ea typeface="+mj-ea"/>
                <a:cs typeface="+mj-cs"/>
              </a:rPr>
              <a:t>TTK’da</a:t>
            </a:r>
            <a:r>
              <a:rPr lang="tr-TR" sz="4400" kern="1200" dirty="0" smtClean="0">
                <a:solidFill>
                  <a:schemeClr val="tx1"/>
                </a:solidFill>
                <a:latin typeface="+mj-lt"/>
                <a:ea typeface="+mj-ea"/>
                <a:cs typeface="+mj-cs"/>
              </a:rPr>
              <a:t> belirtilen ticari işletme ekonomi biliminde belirtilen genel anlamdaki işletme kavramından farklıdır. Ekonomi biliminde işletme bir müteşebbisin kazanç sağlama amacıyla emek ve sermayeyi belli bir organizasyon çerçevesinde bir araya getirmesiyle ortaya çıkan bir ünitedir. Ticari </a:t>
            </a:r>
          </a:p>
          <a:p>
            <a:pPr lvl="0"/>
            <a:r>
              <a:rPr lang="tr-TR" sz="4400" kern="1200" dirty="0" smtClean="0">
                <a:solidFill>
                  <a:schemeClr val="tx1"/>
                </a:solidFill>
                <a:latin typeface="+mj-lt"/>
                <a:ea typeface="+mj-ea"/>
                <a:cs typeface="+mj-cs"/>
              </a:rPr>
              <a:t>işletme bu bakımdan bir işletmedir. Ancak tersi geçerli değildir. Bir başka ifadeyle ekonomi biliminde ele alınan her işletme ticaret hukukunda (</a:t>
            </a:r>
            <a:r>
              <a:rPr lang="tr-TR" sz="4400" kern="1200" dirty="0" err="1" smtClean="0">
                <a:solidFill>
                  <a:schemeClr val="tx1"/>
                </a:solidFill>
                <a:latin typeface="+mj-lt"/>
                <a:ea typeface="+mj-ea"/>
                <a:cs typeface="+mj-cs"/>
              </a:rPr>
              <a:t>TTK’da</a:t>
            </a:r>
            <a:r>
              <a:rPr lang="tr-TR" sz="4400" kern="1200" dirty="0" smtClean="0">
                <a:solidFill>
                  <a:schemeClr val="tx1"/>
                </a:solidFill>
                <a:latin typeface="+mj-lt"/>
                <a:ea typeface="+mj-ea"/>
                <a:cs typeface="+mj-cs"/>
              </a:rPr>
              <a:t>) aynı şekilde ticari işletme demek de değildir. Ticari işletme vasfı için </a:t>
            </a:r>
            <a:r>
              <a:rPr lang="tr-TR" sz="4400" kern="1200" dirty="0" err="1" smtClean="0">
                <a:solidFill>
                  <a:schemeClr val="tx1"/>
                </a:solidFill>
                <a:latin typeface="+mj-lt"/>
                <a:ea typeface="+mj-ea"/>
                <a:cs typeface="+mj-cs"/>
              </a:rPr>
              <a:t>TTK’da</a:t>
            </a:r>
            <a:r>
              <a:rPr lang="tr-TR" sz="4400" kern="1200" dirty="0" smtClean="0">
                <a:solidFill>
                  <a:schemeClr val="tx1"/>
                </a:solidFill>
                <a:latin typeface="+mj-lt"/>
                <a:ea typeface="+mj-ea"/>
                <a:cs typeface="+mj-cs"/>
              </a:rPr>
              <a:t> belirlenen özelliklere sahip olmak gerekir. Şu halde </a:t>
            </a:r>
            <a:r>
              <a:rPr lang="tr-TR" sz="4400" kern="1200" dirty="0" err="1" smtClean="0">
                <a:solidFill>
                  <a:schemeClr val="tx1"/>
                </a:solidFill>
                <a:latin typeface="+mj-lt"/>
                <a:ea typeface="+mj-ea"/>
                <a:cs typeface="+mj-cs"/>
              </a:rPr>
              <a:t>TTK’daki</a:t>
            </a:r>
            <a:r>
              <a:rPr lang="tr-TR" sz="4400" kern="1200" dirty="0" smtClean="0">
                <a:solidFill>
                  <a:schemeClr val="tx1"/>
                </a:solidFill>
                <a:latin typeface="+mj-lt"/>
                <a:ea typeface="+mj-ea"/>
                <a:cs typeface="+mj-cs"/>
              </a:rPr>
              <a:t> ticari işletme genel olarak işletme kavramıyla örtüşmekle birlikte, farklı yön ve özellikleri de vardır.</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lvl="0"/>
            <a:r>
              <a:rPr lang="tr-TR" sz="4400" kern="1200" dirty="0" smtClean="0">
                <a:solidFill>
                  <a:schemeClr val="tx1"/>
                </a:solidFill>
                <a:latin typeface="+mj-lt"/>
                <a:ea typeface="+mj-ea"/>
                <a:cs typeface="+mj-cs"/>
              </a:rPr>
              <a:t>Şube Sayılmanın Sonuçları </a:t>
            </a:r>
            <a:endParaRPr lang="tr-TR" dirty="0"/>
          </a:p>
        </p:txBody>
      </p:sp>
      <p:sp>
        <p:nvSpPr>
          <p:cNvPr id="3" name="2 İçerik Yer Tutucusu"/>
          <p:cNvSpPr>
            <a:spLocks noGrp="1"/>
          </p:cNvSpPr>
          <p:nvPr>
            <p:ph idx="1"/>
          </p:nvPr>
        </p:nvSpPr>
        <p:spPr/>
        <p:txBody>
          <a:bodyPr>
            <a:normAutofit fontScale="55000" lnSpcReduction="20000"/>
          </a:bodyPr>
          <a:lstStyle/>
          <a:p>
            <a:pPr lvl="0"/>
            <a:r>
              <a:rPr lang="tr-TR" sz="4400" kern="1200" dirty="0" smtClean="0">
                <a:solidFill>
                  <a:schemeClr val="tx1"/>
                </a:solidFill>
                <a:latin typeface="+mj-lt"/>
                <a:ea typeface="+mj-ea"/>
                <a:cs typeface="+mj-cs"/>
              </a:rPr>
              <a:t> 1. Şubenin yaptığı işlemlerden dolayı şubenin bulunduğu yerde de dava açılabilir ve icra takibi yapılabilir (</a:t>
            </a:r>
            <a:r>
              <a:rPr lang="tr-TR" sz="4400" kern="1200" dirty="0" err="1" smtClean="0">
                <a:solidFill>
                  <a:schemeClr val="tx1"/>
                </a:solidFill>
                <a:latin typeface="+mj-lt"/>
                <a:ea typeface="+mj-ea"/>
                <a:cs typeface="+mj-cs"/>
              </a:rPr>
              <a:t>HMK</a:t>
            </a:r>
            <a:r>
              <a:rPr lang="tr-TR" sz="4400" kern="1200" dirty="0" smtClean="0">
                <a:solidFill>
                  <a:schemeClr val="tx1"/>
                </a:solidFill>
                <a:latin typeface="+mj-lt"/>
                <a:ea typeface="+mj-ea"/>
                <a:cs typeface="+mj-cs"/>
              </a:rPr>
              <a:t> md. 14, f. 1; </a:t>
            </a:r>
            <a:r>
              <a:rPr lang="tr-TR" sz="4400" kern="1200" dirty="0" err="1" smtClean="0">
                <a:solidFill>
                  <a:schemeClr val="tx1"/>
                </a:solidFill>
                <a:latin typeface="+mj-lt"/>
                <a:ea typeface="+mj-ea"/>
                <a:cs typeface="+mj-cs"/>
              </a:rPr>
              <a:t>İİK</a:t>
            </a:r>
            <a:r>
              <a:rPr lang="tr-TR" sz="4400" kern="1200" dirty="0" smtClean="0">
                <a:solidFill>
                  <a:schemeClr val="tx1"/>
                </a:solidFill>
                <a:latin typeface="+mj-lt"/>
                <a:ea typeface="+mj-ea"/>
                <a:cs typeface="+mj-cs"/>
              </a:rPr>
              <a:t> md. 50). Ancak İflas davası bu kurala tabi değildir Bu davanın mutlaka merkezin bulunduğu yer mahkemesinde açılması gerekir (</a:t>
            </a:r>
            <a:r>
              <a:rPr lang="tr-TR" sz="4400" kern="1200" dirty="0" err="1" smtClean="0">
                <a:solidFill>
                  <a:schemeClr val="tx1"/>
                </a:solidFill>
                <a:latin typeface="+mj-lt"/>
                <a:ea typeface="+mj-ea"/>
                <a:cs typeface="+mj-cs"/>
              </a:rPr>
              <a:t>İİK</a:t>
            </a:r>
            <a:r>
              <a:rPr lang="tr-TR" sz="4400" kern="1200" dirty="0" smtClean="0">
                <a:solidFill>
                  <a:schemeClr val="tx1"/>
                </a:solidFill>
                <a:latin typeface="+mj-lt"/>
                <a:ea typeface="+mj-ea"/>
                <a:cs typeface="+mj-cs"/>
              </a:rPr>
              <a:t> md. 154). Merkezi yurt dışında bulunan ticari işletmeler hakkında iflas takip ve davaları ise Türkiye’deki şubesinin bulunduğu yerde, birden fazla şubesi varsa merkez şubenin bulunduğu yerde açılacaktır.</a:t>
            </a:r>
          </a:p>
          <a:p>
            <a:pPr lvl="0"/>
            <a:r>
              <a:rPr lang="tr-TR" sz="4400" kern="1200" dirty="0" smtClean="0">
                <a:solidFill>
                  <a:schemeClr val="tx1"/>
                </a:solidFill>
                <a:latin typeface="+mj-lt"/>
                <a:ea typeface="+mj-ea"/>
                <a:cs typeface="+mj-cs"/>
              </a:rPr>
              <a:t>2. TTK md. 40, f. 3 uyarınca şubeler bulundukları yer ticaret siciline kaydolmak zorundadırlar. 5174 sayılı Kanun md. 9’a göre şubeler bulundukları yerin sanayi ve ticaret odalarına da kayıt yaptırmak zorundadırlar.</a:t>
            </a:r>
          </a:p>
          <a:p>
            <a:pPr lvl="0"/>
            <a:r>
              <a:rPr lang="tr-TR" sz="4400" kern="1200" dirty="0" smtClean="0">
                <a:solidFill>
                  <a:schemeClr val="tx1"/>
                </a:solidFill>
                <a:latin typeface="+mj-lt"/>
                <a:ea typeface="+mj-ea"/>
                <a:cs typeface="+mj-cs"/>
              </a:rPr>
              <a:t>3. Ticari işletmenin devrinde TBK md. 202 uyarınca devrin kapsamına şubeler de dâhildir.</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lvl="0"/>
            <a:r>
              <a:rPr lang="tr-TR" sz="4400" kern="1200" dirty="0" smtClean="0">
                <a:solidFill>
                  <a:schemeClr val="tx1"/>
                </a:solidFill>
                <a:latin typeface="+mj-lt"/>
                <a:ea typeface="+mj-ea"/>
                <a:cs typeface="+mj-cs"/>
              </a:rPr>
              <a:t>Şube Sayılmanın Sonuçları </a:t>
            </a:r>
            <a:endParaRPr lang="tr-TR" dirty="0"/>
          </a:p>
        </p:txBody>
      </p:sp>
      <p:sp>
        <p:nvSpPr>
          <p:cNvPr id="3" name="2 İçerik Yer Tutucusu"/>
          <p:cNvSpPr>
            <a:spLocks noGrp="1"/>
          </p:cNvSpPr>
          <p:nvPr>
            <p:ph idx="1"/>
          </p:nvPr>
        </p:nvSpPr>
        <p:spPr/>
        <p:txBody>
          <a:bodyPr>
            <a:normAutofit fontScale="92500" lnSpcReduction="10000"/>
          </a:bodyPr>
          <a:lstStyle/>
          <a:p>
            <a:pPr lvl="0"/>
            <a:r>
              <a:rPr lang="tr-TR" sz="4400" kern="1200" dirty="0" smtClean="0">
                <a:solidFill>
                  <a:schemeClr val="tx1"/>
                </a:solidFill>
                <a:latin typeface="+mj-lt"/>
                <a:ea typeface="+mj-ea"/>
                <a:cs typeface="+mj-cs"/>
              </a:rPr>
              <a:t>4. TTK md. 48, f. 1’e göre her şube, şube olduğunu belirterek merkezin ticaret unvanını kullanmalıdır. </a:t>
            </a:r>
          </a:p>
          <a:p>
            <a:pPr lvl="0"/>
            <a:r>
              <a:rPr lang="tr-TR" sz="4400" kern="1200" dirty="0" smtClean="0">
                <a:solidFill>
                  <a:schemeClr val="tx1"/>
                </a:solidFill>
                <a:latin typeface="+mj-lt"/>
                <a:ea typeface="+mj-ea"/>
                <a:cs typeface="+mj-cs"/>
              </a:rPr>
              <a:t>Merkezi yurt dışındaki işletmelerin Türkiye’deki şubeleri ise merkezin olduğu yer ile şube yerini de belirtmek mecburiyetindedirler.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lvl="0"/>
            <a:r>
              <a:rPr lang="tr-TR" sz="4400" kern="1200" dirty="0" smtClean="0">
                <a:solidFill>
                  <a:schemeClr val="tx1"/>
                </a:solidFill>
                <a:latin typeface="+mj-lt"/>
                <a:ea typeface="+mj-ea"/>
                <a:cs typeface="+mj-cs"/>
              </a:rPr>
              <a:t>Şube Sayılmanın Sonuçları </a:t>
            </a:r>
            <a:endParaRPr lang="tr-TR" dirty="0"/>
          </a:p>
        </p:txBody>
      </p:sp>
      <p:sp>
        <p:nvSpPr>
          <p:cNvPr id="3" name="2 İçerik Yer Tutucusu"/>
          <p:cNvSpPr>
            <a:spLocks noGrp="1"/>
          </p:cNvSpPr>
          <p:nvPr>
            <p:ph idx="1"/>
          </p:nvPr>
        </p:nvSpPr>
        <p:spPr/>
        <p:txBody>
          <a:bodyPr>
            <a:normAutofit fontScale="77500" lnSpcReduction="20000"/>
          </a:bodyPr>
          <a:lstStyle/>
          <a:p>
            <a:pPr lvl="0"/>
            <a:r>
              <a:rPr lang="tr-TR" sz="4400" kern="1200" dirty="0" smtClean="0">
                <a:solidFill>
                  <a:schemeClr val="tx1"/>
                </a:solidFill>
                <a:latin typeface="+mj-lt"/>
                <a:ea typeface="+mj-ea"/>
                <a:cs typeface="+mj-cs"/>
              </a:rPr>
              <a:t>5. Merkezi Türkiye dışında bulunan işletmelerin şubeleri başında tam yetkili bir ticari temsilci bulunmalıdır. </a:t>
            </a:r>
          </a:p>
          <a:p>
            <a:pPr lvl="0"/>
            <a:r>
              <a:rPr lang="tr-TR" sz="4400" kern="1200" dirty="0" smtClean="0">
                <a:solidFill>
                  <a:schemeClr val="tx1"/>
                </a:solidFill>
                <a:latin typeface="+mj-lt"/>
                <a:ea typeface="+mj-ea"/>
                <a:cs typeface="+mj-cs"/>
              </a:rPr>
              <a:t>6. Çekin muhatap bankaya cirosu makbuz hükmündedir. Ancak ciro hesabın bulunduğu şubeden muhatabın başka bir şubesine yapılmış ise bu makbuz hükmünde sayılmaz (TTK md. 789, f. 4). Çünkü bu açıdan her şube bağımsız bir işyeri olarak görülmektedir.</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lvl="0"/>
            <a:r>
              <a:rPr lang="tr-TR" sz="4400" b="1" kern="1200" dirty="0" smtClean="0">
                <a:solidFill>
                  <a:schemeClr val="tx1"/>
                </a:solidFill>
                <a:latin typeface="+mj-lt"/>
                <a:ea typeface="+mj-ea"/>
                <a:cs typeface="+mj-cs"/>
              </a:rPr>
              <a:t> Ticari İşletmelerde Önemli Bazı Hukuksal Olay ve İşlemler</a:t>
            </a:r>
            <a:endParaRPr lang="tr-TR" dirty="0"/>
          </a:p>
        </p:txBody>
      </p:sp>
      <p:sp>
        <p:nvSpPr>
          <p:cNvPr id="3" name="2 İçerik Yer Tutucusu"/>
          <p:cNvSpPr>
            <a:spLocks noGrp="1"/>
          </p:cNvSpPr>
          <p:nvPr>
            <p:ph idx="1"/>
          </p:nvPr>
        </p:nvSpPr>
        <p:spPr/>
        <p:txBody>
          <a:bodyPr>
            <a:normAutofit/>
          </a:bodyPr>
          <a:lstStyle/>
          <a:p>
            <a:pPr lvl="0"/>
            <a:r>
              <a:rPr lang="tr-TR" sz="4400" kern="1200" dirty="0" smtClean="0">
                <a:solidFill>
                  <a:schemeClr val="tx1"/>
                </a:solidFill>
                <a:latin typeface="+mj-lt"/>
                <a:ea typeface="+mj-ea"/>
                <a:cs typeface="+mj-cs"/>
              </a:rPr>
              <a:t>Devir</a:t>
            </a:r>
          </a:p>
          <a:p>
            <a:pPr lvl="0"/>
            <a:r>
              <a:rPr lang="tr-TR" sz="4400" dirty="0" smtClean="0">
                <a:latin typeface="+mj-lt"/>
                <a:ea typeface="+mj-ea"/>
                <a:cs typeface="+mj-cs"/>
              </a:rPr>
              <a:t>Rehin</a:t>
            </a:r>
          </a:p>
          <a:p>
            <a:pPr lvl="0"/>
            <a:r>
              <a:rPr lang="tr-TR" sz="4400" dirty="0" smtClean="0">
                <a:latin typeface="+mj-lt"/>
                <a:ea typeface="+mj-ea"/>
                <a:cs typeface="+mj-cs"/>
              </a:rPr>
              <a:t>Miras </a:t>
            </a:r>
          </a:p>
          <a:p>
            <a:pPr lvl="0"/>
            <a:r>
              <a:rPr lang="tr-TR" sz="4400" dirty="0" smtClean="0">
                <a:latin typeface="+mj-lt"/>
                <a:ea typeface="+mj-ea"/>
                <a:cs typeface="+mj-cs"/>
              </a:rPr>
              <a:t>Sermaye Olarak Konulma</a:t>
            </a:r>
            <a:endParaRPr lang="tr-TR"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4400" b="1" kern="1200" dirty="0" smtClean="0">
                <a:solidFill>
                  <a:schemeClr val="tx1"/>
                </a:solidFill>
                <a:latin typeface="+mj-lt"/>
                <a:ea typeface="+mj-ea"/>
                <a:cs typeface="+mj-cs"/>
              </a:rPr>
              <a:t> Ticari İşletmenin Devri</a:t>
            </a:r>
            <a:endParaRPr lang="tr-TR" dirty="0"/>
          </a:p>
        </p:txBody>
      </p:sp>
      <p:sp>
        <p:nvSpPr>
          <p:cNvPr id="3" name="2 İçerik Yer Tutucusu"/>
          <p:cNvSpPr>
            <a:spLocks noGrp="1"/>
          </p:cNvSpPr>
          <p:nvPr>
            <p:ph idx="1"/>
          </p:nvPr>
        </p:nvSpPr>
        <p:spPr/>
        <p:txBody>
          <a:bodyPr>
            <a:normAutofit fontScale="77500" lnSpcReduction="20000"/>
          </a:bodyPr>
          <a:lstStyle/>
          <a:p>
            <a:pPr lvl="0"/>
            <a:r>
              <a:rPr lang="tr-TR" sz="4400" kern="1200" dirty="0" smtClean="0">
                <a:solidFill>
                  <a:schemeClr val="tx1"/>
                </a:solidFill>
                <a:latin typeface="+mj-lt"/>
                <a:ea typeface="+mj-ea"/>
                <a:cs typeface="+mj-cs"/>
              </a:rPr>
              <a:t>Ticari </a:t>
            </a:r>
            <a:r>
              <a:rPr lang="tr-TR" sz="4400" kern="1200" dirty="0" smtClean="0">
                <a:solidFill>
                  <a:schemeClr val="tx1"/>
                </a:solidFill>
                <a:latin typeface="+mj-lt"/>
                <a:ea typeface="+mj-ea"/>
                <a:cs typeface="+mj-cs"/>
              </a:rPr>
              <a:t>işletmenin devri </a:t>
            </a:r>
            <a:r>
              <a:rPr lang="tr-TR" sz="4400" kern="1200" dirty="0" err="1" smtClean="0">
                <a:solidFill>
                  <a:schemeClr val="tx1"/>
                </a:solidFill>
                <a:latin typeface="+mj-lt"/>
                <a:ea typeface="+mj-ea"/>
                <a:cs typeface="+mj-cs"/>
              </a:rPr>
              <a:t>TTK’da</a:t>
            </a:r>
            <a:r>
              <a:rPr lang="tr-TR" sz="4400" kern="1200" dirty="0" smtClean="0">
                <a:solidFill>
                  <a:schemeClr val="tx1"/>
                </a:solidFill>
                <a:latin typeface="+mj-lt"/>
                <a:ea typeface="+mj-ea"/>
                <a:cs typeface="+mj-cs"/>
              </a:rPr>
              <a:t> değil TBK md. 202’de düzenlenmiştir. Bu madde sadece ticari işletmelerin devrini değil tüm işletmelerin devrini genel olarak düzenlemektedir. </a:t>
            </a:r>
            <a:endParaRPr lang="tr-TR" sz="4400" kern="1200" dirty="0" smtClean="0">
              <a:solidFill>
                <a:schemeClr val="tx1"/>
              </a:solidFill>
              <a:latin typeface="+mj-lt"/>
              <a:ea typeface="+mj-ea"/>
              <a:cs typeface="+mj-cs"/>
            </a:endParaRPr>
          </a:p>
          <a:p>
            <a:pPr lvl="0"/>
            <a:r>
              <a:rPr lang="tr-TR" sz="4400" kern="1200" dirty="0" smtClean="0">
                <a:solidFill>
                  <a:schemeClr val="tx1"/>
                </a:solidFill>
                <a:latin typeface="+mj-lt"/>
                <a:ea typeface="+mj-ea"/>
                <a:cs typeface="+mj-cs"/>
              </a:rPr>
              <a:t>TBK </a:t>
            </a:r>
            <a:r>
              <a:rPr lang="tr-TR" sz="4400" kern="1200" dirty="0" smtClean="0">
                <a:solidFill>
                  <a:schemeClr val="tx1"/>
                </a:solidFill>
                <a:latin typeface="+mj-lt"/>
                <a:ea typeface="+mj-ea"/>
                <a:cs typeface="+mj-cs"/>
              </a:rPr>
              <a:t>md. 202’de ifade edilen husus bir malvarlığı veya bir işletmenin aktif ve pasifleriyle birlikte devredilmesidir. TBK md. 203’de bir işletmenin diğer işletmeyle birleşmesi hüküm altına alınmaktadır. </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4400" b="1" kern="1200" dirty="0" smtClean="0">
                <a:solidFill>
                  <a:schemeClr val="tx1"/>
                </a:solidFill>
                <a:latin typeface="+mj-lt"/>
                <a:ea typeface="+mj-ea"/>
                <a:cs typeface="+mj-cs"/>
              </a:rPr>
              <a:t> Devrin Kapsamı </a:t>
            </a:r>
            <a:endParaRPr lang="tr-TR" dirty="0"/>
          </a:p>
        </p:txBody>
      </p:sp>
      <p:sp>
        <p:nvSpPr>
          <p:cNvPr id="3" name="2 İçerik Yer Tutucusu"/>
          <p:cNvSpPr>
            <a:spLocks noGrp="1"/>
          </p:cNvSpPr>
          <p:nvPr>
            <p:ph idx="1"/>
          </p:nvPr>
        </p:nvSpPr>
        <p:spPr/>
        <p:txBody>
          <a:bodyPr>
            <a:normAutofit fontScale="47500" lnSpcReduction="20000"/>
          </a:bodyPr>
          <a:lstStyle/>
          <a:p>
            <a:pPr lvl="0"/>
            <a:r>
              <a:rPr lang="tr-TR" sz="4400" kern="1200" dirty="0" smtClean="0">
                <a:solidFill>
                  <a:schemeClr val="tx1"/>
                </a:solidFill>
                <a:latin typeface="+mj-lt"/>
                <a:ea typeface="+mj-ea"/>
                <a:cs typeface="+mj-cs"/>
              </a:rPr>
              <a:t>Devir kural olarak unsurların</a:t>
            </a:r>
            <a:r>
              <a:rPr lang="tr-TR" sz="4400" kern="1200" baseline="0" dirty="0" smtClean="0">
                <a:solidFill>
                  <a:schemeClr val="tx1"/>
                </a:solidFill>
                <a:latin typeface="+mj-lt"/>
                <a:ea typeface="+mj-ea"/>
                <a:cs typeface="+mj-cs"/>
              </a:rPr>
              <a:t> </a:t>
            </a:r>
            <a:r>
              <a:rPr lang="tr-TR" sz="4400" kern="1200" dirty="0" smtClean="0">
                <a:solidFill>
                  <a:schemeClr val="tx1"/>
                </a:solidFill>
                <a:latin typeface="+mj-lt"/>
                <a:ea typeface="+mj-ea"/>
                <a:cs typeface="+mj-cs"/>
              </a:rPr>
              <a:t>tamamını kapsar. İşletmenin hem aktifleri hem pasifleri devir kapsamına girecektir. Bunlardan yalnızca birini konu alan bir devir sözleşmesi işletmenin devri anlamına gelmez.</a:t>
            </a:r>
          </a:p>
          <a:p>
            <a:pPr lvl="0"/>
            <a:r>
              <a:rPr lang="tr-TR" sz="4400" kern="1200" dirty="0" smtClean="0">
                <a:solidFill>
                  <a:schemeClr val="tx1"/>
                </a:solidFill>
                <a:latin typeface="+mj-lt"/>
                <a:ea typeface="+mj-ea"/>
                <a:cs typeface="+mj-cs"/>
              </a:rPr>
              <a:t>İşletmenin devri kural olarak bütün unsurlarını kapsamakla birlikte bu her zaman şart değildir. Bazı unsurlar kapsam dışı bırakılabilir. Önemli olan devredilen unsurlarla bir işletmenin varlığından ve bunu işletebilme imkânından söz edilebilsin. </a:t>
            </a:r>
          </a:p>
          <a:p>
            <a:pPr lvl="0"/>
            <a:r>
              <a:rPr lang="tr-TR" sz="4400" kern="1200" dirty="0" smtClean="0">
                <a:solidFill>
                  <a:schemeClr val="tx1"/>
                </a:solidFill>
                <a:latin typeface="+mj-lt"/>
                <a:ea typeface="+mj-ea"/>
                <a:cs typeface="+mj-cs"/>
              </a:rPr>
              <a:t>Asgari şartlar için bu yeterlidir. Bu bakımdan taraflar anlaşarak bazı unsurları devir kapsamı dışında bırakabileceklerdir. Kanun da bu imkânı açıkça ifade etmektedir: “Bir işletmenin devri, aksi açıkça kabul edilmiş olmadıkça, unvanın da devri sonucunu doğurur” (TTK md. 49, f. 2, c. 1). Bu hükmün zıt anlamına göre, bazı unsurlar devrin dışında tutulabilir. Ancak unvanın bir özelliği vardır, işletmeden ayrı olarak ve tek başına devredilemez (TTK md. 49, f. 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4400" b="1" kern="1200" dirty="0" smtClean="0">
                <a:solidFill>
                  <a:schemeClr val="tx1"/>
                </a:solidFill>
                <a:latin typeface="+mj-lt"/>
                <a:ea typeface="+mj-ea"/>
                <a:cs typeface="+mj-cs"/>
              </a:rPr>
              <a:t>Devrin Şekli ve Koşulları</a:t>
            </a:r>
            <a:endParaRPr lang="tr-TR" dirty="0"/>
          </a:p>
        </p:txBody>
      </p:sp>
      <p:sp>
        <p:nvSpPr>
          <p:cNvPr id="3" name="2 İçerik Yer Tutucusu"/>
          <p:cNvSpPr>
            <a:spLocks noGrp="1"/>
          </p:cNvSpPr>
          <p:nvPr>
            <p:ph idx="1"/>
          </p:nvPr>
        </p:nvSpPr>
        <p:spPr/>
        <p:txBody>
          <a:bodyPr>
            <a:normAutofit fontScale="47500" lnSpcReduction="20000"/>
          </a:bodyPr>
          <a:lstStyle/>
          <a:p>
            <a:pPr lvl="0"/>
            <a:r>
              <a:rPr lang="tr-TR" sz="4400" kern="1200" dirty="0" smtClean="0">
                <a:solidFill>
                  <a:schemeClr val="tx1"/>
                </a:solidFill>
                <a:latin typeface="+mj-lt"/>
                <a:ea typeface="+mj-ea"/>
                <a:cs typeface="+mj-cs"/>
              </a:rPr>
              <a:t>Ticari işletmenin devri tüm aktif ve pasifleri kapsayan bir işlemdir. Ancak içeriğinde borcun nakli de yer almasına rağmen işletmeden alacaklı olanların rızası aranmaz. Bu bakımdan </a:t>
            </a:r>
            <a:r>
              <a:rPr lang="tr-TR" sz="4400" kern="1200" dirty="0" err="1" smtClean="0">
                <a:solidFill>
                  <a:schemeClr val="tx1"/>
                </a:solidFill>
                <a:latin typeface="+mj-lt"/>
                <a:ea typeface="+mj-ea"/>
                <a:cs typeface="+mj-cs"/>
              </a:rPr>
              <a:t>TBK’da</a:t>
            </a:r>
            <a:r>
              <a:rPr lang="tr-TR" sz="4400" kern="1200" dirty="0" smtClean="0">
                <a:solidFill>
                  <a:schemeClr val="tx1"/>
                </a:solidFill>
                <a:latin typeface="+mj-lt"/>
                <a:ea typeface="+mj-ea"/>
                <a:cs typeface="+mj-cs"/>
              </a:rPr>
              <a:t> borcun nakli hükümlerinde bir istisnaya gidilmiştir. Aksi durumda ise yani tek tek tüm işletme alacaklılarının rızasının alınması gerekseydi işletmenin devri imkânsız olmasa bile oldukça güç bir işlem olurdu. Bu nedenle ticari hayatın gereği olarak işletme alacaklılarının devre onay vermelerine gerek yoktur.</a:t>
            </a:r>
          </a:p>
          <a:p>
            <a:pPr lvl="0"/>
            <a:r>
              <a:rPr lang="tr-TR" sz="4400" kern="1200" dirty="0" smtClean="0">
                <a:solidFill>
                  <a:schemeClr val="tx1"/>
                </a:solidFill>
                <a:latin typeface="+mj-lt"/>
                <a:ea typeface="+mj-ea"/>
                <a:cs typeface="+mj-cs"/>
              </a:rPr>
              <a:t>TTK md. 11, f. 3 son cümle gereğince, ticari işletme devrinin yazılı yapılması, ticaret siciline tescil ve ilan edilmesi gerekmektedir. Aynı hükme göre ticari işletmenin bu şekilde yapılan devri, tüm unsurlar bakımından tasarruf işlemi yapılmasını dahi gerektirmeksizin, işletmenin devralana geçmesini sağlayacaktır. Bu kural esnaf işletmesi bakımından uygulama alanı bulmaz. Esnaf işletmesinde tüm unsurların kendilerine has tasarruf işlemiyle devredilmeleri gerekir.</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4400" b="1" kern="1200" dirty="0" smtClean="0">
                <a:solidFill>
                  <a:schemeClr val="tx1"/>
                </a:solidFill>
                <a:latin typeface="+mj-lt"/>
                <a:ea typeface="+mj-ea"/>
                <a:cs typeface="+mj-cs"/>
              </a:rPr>
              <a:t>Devrin Şekli ve Koşulları</a:t>
            </a:r>
            <a:endParaRPr lang="tr-TR" dirty="0"/>
          </a:p>
        </p:txBody>
      </p:sp>
      <p:sp>
        <p:nvSpPr>
          <p:cNvPr id="3" name="2 İçerik Yer Tutucusu"/>
          <p:cNvSpPr>
            <a:spLocks noGrp="1"/>
          </p:cNvSpPr>
          <p:nvPr>
            <p:ph idx="1"/>
          </p:nvPr>
        </p:nvSpPr>
        <p:spPr/>
        <p:txBody>
          <a:bodyPr>
            <a:normAutofit fontScale="47500" lnSpcReduction="20000"/>
          </a:bodyPr>
          <a:lstStyle/>
          <a:p>
            <a:pPr lvl="0"/>
            <a:r>
              <a:rPr lang="tr-TR" sz="4400" kern="1200" dirty="0" smtClean="0">
                <a:solidFill>
                  <a:schemeClr val="tx1"/>
                </a:solidFill>
                <a:latin typeface="+mj-lt"/>
                <a:ea typeface="+mj-ea"/>
                <a:cs typeface="+mj-cs"/>
              </a:rPr>
              <a:t>Ticari işletmenin devrinde bazı özel kanunlar gereği başka bazı koşulların yerine getirilmesi de gerekebilmektedir. Örneğin Rekabetin Korunması Hakkında Kanun (md. 7, f. 2) ve ilgili Tebliğler uyarınca bir işletmenin devri veya başka bir işletme ile birleşmesi için müsaade alınması gerekiyorsa bu işlemler için Rekabet Kurulu’ndan izin temin edilmesi icap etmektedir. </a:t>
            </a:r>
          </a:p>
          <a:p>
            <a:pPr lvl="0"/>
            <a:r>
              <a:rPr lang="tr-TR" sz="4400" kern="1200" dirty="0" smtClean="0">
                <a:solidFill>
                  <a:schemeClr val="tx1"/>
                </a:solidFill>
                <a:latin typeface="+mj-lt"/>
                <a:ea typeface="+mj-ea"/>
                <a:cs typeface="+mj-cs"/>
              </a:rPr>
              <a:t>Üçüncü kişilere de devrin hüküm ifade etmesi ve devralanın işletme borçlarından dolayı sorumluluğunun başlayabilmesi için devrin alacaklılara ihbar veya Türkiye Ticaret Sicili Gazetesiyle ilan edilmesi gerekmektedir (TBK md. 202, f. 1). Ticari işletme niteliği göstermeyen işletmeler bakımından (esnaf işletmeleri), Türkiye Ticaret Sicili Gazetesi yerine Türkiye genelinde dağıtım yapan gazetelerden birinde yapılacak ilan gerekli görülmüştür. </a:t>
            </a:r>
          </a:p>
          <a:p>
            <a:pPr lvl="0"/>
            <a:r>
              <a:rPr lang="tr-TR" sz="4400" kern="1200" dirty="0" smtClean="0">
                <a:solidFill>
                  <a:schemeClr val="tx1"/>
                </a:solidFill>
                <a:latin typeface="+mj-lt"/>
                <a:ea typeface="+mj-ea"/>
                <a:cs typeface="+mj-cs"/>
              </a:rPr>
              <a:t>İhbar bir geçerlilik şekline ve bu arada TTK md. 18, f. 3’te öngörülen şekle tabi olmamakla birlikte yazılı şekilde yapılması ispat kolaylığı açısından yararlı olacaktır.</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buNone/>
            </a:pPr>
            <a:r>
              <a:rPr lang="tr-TR" sz="4400" b="1" kern="1200" dirty="0" smtClean="0">
                <a:solidFill>
                  <a:schemeClr val="tx1"/>
                </a:solidFill>
                <a:latin typeface="+mj-lt"/>
                <a:ea typeface="+mj-ea"/>
                <a:cs typeface="+mj-cs"/>
              </a:rPr>
              <a:t>Devrin Sonuçları</a:t>
            </a:r>
            <a:endParaRPr lang="tr-TR" dirty="0"/>
          </a:p>
        </p:txBody>
      </p:sp>
      <p:sp>
        <p:nvSpPr>
          <p:cNvPr id="3" name="2 İçerik Yer Tutucusu"/>
          <p:cNvSpPr>
            <a:spLocks noGrp="1"/>
          </p:cNvSpPr>
          <p:nvPr>
            <p:ph idx="1"/>
          </p:nvPr>
        </p:nvSpPr>
        <p:spPr/>
        <p:txBody>
          <a:bodyPr>
            <a:normAutofit fontScale="55000" lnSpcReduction="20000"/>
          </a:bodyPr>
          <a:lstStyle/>
          <a:p>
            <a:pPr lvl="0"/>
            <a:r>
              <a:rPr lang="tr-TR" sz="4400" kern="1200" dirty="0" smtClean="0">
                <a:solidFill>
                  <a:schemeClr val="tx1"/>
                </a:solidFill>
                <a:latin typeface="+mj-lt"/>
                <a:ea typeface="+mj-ea"/>
                <a:cs typeface="+mj-cs"/>
              </a:rPr>
              <a:t>Ticari işletmesini devreden (gerçek kişi) tacir, devirden dolayı ticareti bırakmış olacağından tacir sıfatını kaybeder. Ancak </a:t>
            </a:r>
            <a:r>
              <a:rPr lang="tr-TR" sz="4400" kern="1200" dirty="0" err="1" smtClean="0">
                <a:solidFill>
                  <a:schemeClr val="tx1"/>
                </a:solidFill>
                <a:latin typeface="+mj-lt"/>
                <a:ea typeface="+mj-ea"/>
                <a:cs typeface="+mj-cs"/>
              </a:rPr>
              <a:t>İİK</a:t>
            </a:r>
            <a:r>
              <a:rPr lang="tr-TR" sz="4400" kern="1200" dirty="0" smtClean="0">
                <a:solidFill>
                  <a:schemeClr val="tx1"/>
                </a:solidFill>
                <a:latin typeface="+mj-lt"/>
                <a:ea typeface="+mj-ea"/>
                <a:cs typeface="+mj-cs"/>
              </a:rPr>
              <a:t> md. 44 uyarınca ticaretin terkinin ilan edilmesinden itibaren bu kişi bir yıl daha borçlardan iflas yoluyla takip edilebilir.</a:t>
            </a:r>
          </a:p>
          <a:p>
            <a:pPr lvl="0"/>
            <a:r>
              <a:rPr lang="tr-TR" sz="4400" kern="1200" dirty="0" smtClean="0">
                <a:solidFill>
                  <a:schemeClr val="tx1"/>
                </a:solidFill>
                <a:latin typeface="+mj-lt"/>
                <a:ea typeface="+mj-ea"/>
                <a:cs typeface="+mj-cs"/>
              </a:rPr>
              <a:t>Devirle birlikte ticari işletmenin unsurları devralana geçer. Bu unsurlar arasında devredene ait olmayan ancak onun emin sıfatıyla zilyetliğinde bulunan taşınırların mülkiyeti, iyiniyetli olduğu takdirde devralana geçecektir (</a:t>
            </a:r>
            <a:r>
              <a:rPr lang="tr-TR" sz="4400" kern="1200" dirty="0" err="1" smtClean="0">
                <a:solidFill>
                  <a:schemeClr val="tx1"/>
                </a:solidFill>
                <a:latin typeface="+mj-lt"/>
                <a:ea typeface="+mj-ea"/>
                <a:cs typeface="+mj-cs"/>
              </a:rPr>
              <a:t>İyiniyeti</a:t>
            </a:r>
            <a:r>
              <a:rPr lang="tr-TR" sz="4400" kern="1200" dirty="0" smtClean="0">
                <a:solidFill>
                  <a:schemeClr val="tx1"/>
                </a:solidFill>
                <a:latin typeface="+mj-lt"/>
                <a:ea typeface="+mj-ea"/>
                <a:cs typeface="+mj-cs"/>
              </a:rPr>
              <a:t> ortadan kaldıran bir hüküm için bk. 6775 sayılı Finansal Kiralama Kanunu md. 8, f. 2).</a:t>
            </a:r>
          </a:p>
          <a:p>
            <a:pPr lvl="0"/>
            <a:r>
              <a:rPr lang="tr-TR" sz="4400" kern="1200" dirty="0" smtClean="0">
                <a:solidFill>
                  <a:schemeClr val="tx1"/>
                </a:solidFill>
                <a:latin typeface="+mj-lt"/>
                <a:ea typeface="+mj-ea"/>
                <a:cs typeface="+mj-cs"/>
              </a:rPr>
              <a:t>Devralan kişi işletmeyi devraldığını üçüncü şahıslara ilanen bildirdiği veya alacaklılara ihbar ettiği andan itibaren işletmenin daha önceki borçlarından sorumludur. Devralan varlığını bilmediği borçlardan da mesuldür. </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buNone/>
            </a:pPr>
            <a:r>
              <a:rPr lang="tr-TR" sz="4400" b="1" kern="1200" dirty="0" smtClean="0">
                <a:solidFill>
                  <a:schemeClr val="tx1"/>
                </a:solidFill>
                <a:latin typeface="+mj-lt"/>
                <a:ea typeface="+mj-ea"/>
                <a:cs typeface="+mj-cs"/>
              </a:rPr>
              <a:t>Devrin Sonuçları</a:t>
            </a:r>
            <a:endParaRPr lang="tr-TR" dirty="0"/>
          </a:p>
        </p:txBody>
      </p:sp>
      <p:sp>
        <p:nvSpPr>
          <p:cNvPr id="3" name="2 İçerik Yer Tutucusu"/>
          <p:cNvSpPr>
            <a:spLocks noGrp="1"/>
          </p:cNvSpPr>
          <p:nvPr>
            <p:ph idx="1"/>
          </p:nvPr>
        </p:nvSpPr>
        <p:spPr/>
        <p:txBody>
          <a:bodyPr>
            <a:normAutofit fontScale="55000" lnSpcReduction="20000"/>
          </a:bodyPr>
          <a:lstStyle/>
          <a:p>
            <a:pPr lvl="0"/>
            <a:r>
              <a:rPr lang="tr-TR" sz="4400" kern="1200" dirty="0" smtClean="0">
                <a:solidFill>
                  <a:schemeClr val="tx1"/>
                </a:solidFill>
                <a:latin typeface="+mj-lt"/>
                <a:ea typeface="+mj-ea"/>
                <a:cs typeface="+mj-cs"/>
              </a:rPr>
              <a:t>Devreden devrin ilan veya ihbarına kadar doğan borçlardan dolayı devralanla birlikte iki yıl süreyle </a:t>
            </a:r>
            <a:r>
              <a:rPr lang="tr-TR" sz="4400" kern="1200" dirty="0" err="1" smtClean="0">
                <a:solidFill>
                  <a:schemeClr val="tx1"/>
                </a:solidFill>
                <a:latin typeface="+mj-lt"/>
                <a:ea typeface="+mj-ea"/>
                <a:cs typeface="+mj-cs"/>
              </a:rPr>
              <a:t>müteselsilen</a:t>
            </a:r>
            <a:r>
              <a:rPr lang="tr-TR" sz="4400" kern="1200" dirty="0" smtClean="0">
                <a:solidFill>
                  <a:schemeClr val="tx1"/>
                </a:solidFill>
                <a:latin typeface="+mj-lt"/>
                <a:ea typeface="+mj-ea"/>
                <a:cs typeface="+mj-cs"/>
              </a:rPr>
              <a:t> sorumludur. Bu süre vadeye bağlanmış borçlarda muacceliyet tarihinden; müeccel borçlarda ise devrin ilanı veya ihbar yoluyla bildiriminden itibaren işlemeye başlayacaktır.</a:t>
            </a:r>
          </a:p>
          <a:p>
            <a:pPr lvl="0"/>
            <a:r>
              <a:rPr lang="tr-TR" sz="4400" kern="1200" dirty="0" smtClean="0">
                <a:solidFill>
                  <a:schemeClr val="tx1"/>
                </a:solidFill>
                <a:latin typeface="+mj-lt"/>
                <a:ea typeface="+mj-ea"/>
                <a:cs typeface="+mj-cs"/>
              </a:rPr>
              <a:t>İşletmenin devri halinde tacir yardımcılarının temsil yetkilerine ilişkin değişiklikler de gerçekleşmektedir. </a:t>
            </a:r>
          </a:p>
          <a:p>
            <a:pPr lvl="0"/>
            <a:r>
              <a:rPr lang="tr-TR" sz="4400" kern="1200" dirty="0" smtClean="0">
                <a:solidFill>
                  <a:schemeClr val="tx1"/>
                </a:solidFill>
                <a:latin typeface="+mj-lt"/>
                <a:ea typeface="+mj-ea"/>
                <a:cs typeface="+mj-cs"/>
              </a:rPr>
              <a:t>Ticari işletmenin kiralanan bir alanda faaliyet göstermesi halinde, kira ilişkisinin geçmesi için kiralayanın onayı gerekir. TBK md. 323 gereği, işletmenin devri sırasında kiralayan ancak haklı sebep varsa onay vermekten kaçınabilir. Kiralayan onay verirse, devreden işleyen kiralardan iki yıl süreyle müteselsil olarak sorumlu olur. Bu sorumluluk devredenin devir sonrası borçlardan sorumlu olduğu istisnai bir sorumluluktur.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4400" b="1" kern="1200" dirty="0" smtClean="0">
                <a:solidFill>
                  <a:schemeClr val="tx1"/>
                </a:solidFill>
                <a:latin typeface="+mj-lt"/>
                <a:ea typeface="+mj-ea"/>
                <a:cs typeface="+mj-cs"/>
              </a:rPr>
              <a:t> Ticari İşletmenin Tanımı </a:t>
            </a:r>
            <a:endParaRPr lang="tr-TR" dirty="0"/>
          </a:p>
        </p:txBody>
      </p:sp>
      <p:sp>
        <p:nvSpPr>
          <p:cNvPr id="3" name="2 İçerik Yer Tutucusu"/>
          <p:cNvSpPr>
            <a:spLocks noGrp="1"/>
          </p:cNvSpPr>
          <p:nvPr>
            <p:ph idx="1"/>
          </p:nvPr>
        </p:nvSpPr>
        <p:spPr/>
        <p:txBody>
          <a:bodyPr>
            <a:normAutofit fontScale="77500" lnSpcReduction="20000"/>
          </a:bodyPr>
          <a:lstStyle/>
          <a:p>
            <a:pPr lvl="0"/>
            <a:r>
              <a:rPr lang="tr-TR" sz="4400" kern="1200" dirty="0" err="1" smtClean="0">
                <a:solidFill>
                  <a:schemeClr val="tx1"/>
                </a:solidFill>
                <a:latin typeface="+mj-lt"/>
                <a:ea typeface="+mj-ea"/>
                <a:cs typeface="+mj-cs"/>
              </a:rPr>
              <a:t>TTK’da</a:t>
            </a:r>
            <a:r>
              <a:rPr lang="tr-TR" sz="4400" kern="1200" dirty="0" smtClean="0">
                <a:solidFill>
                  <a:schemeClr val="tx1"/>
                </a:solidFill>
                <a:latin typeface="+mj-lt"/>
                <a:ea typeface="+mj-ea"/>
                <a:cs typeface="+mj-cs"/>
              </a:rPr>
              <a:t> ticari işletme şu şekilde tanımlanmaktadır: “Ticari işletme, esnaf işletmesi için öngörülen sınırı aşan düzeyde gelir sağlamayı hedef tutan faaliyetlerin devamlı ve bağımsız şekilde yürütüldüğü işletmedir” (TTK md. 12).</a:t>
            </a:r>
          </a:p>
          <a:p>
            <a:pPr lvl="0"/>
            <a:r>
              <a:rPr lang="tr-TR" sz="4400" kern="1200" dirty="0" smtClean="0">
                <a:solidFill>
                  <a:schemeClr val="tx1"/>
                </a:solidFill>
                <a:latin typeface="+mj-lt"/>
                <a:ea typeface="+mj-ea"/>
                <a:cs typeface="+mj-cs"/>
              </a:rPr>
              <a:t>Kanunda ticari işletmenin tanımım verilmesi, bunun açık bir biçimde başka tür işletmelerden (esnaf işletmelerinden) ayırt edilmesine olanak sağlamaktadır.</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4400" b="1" kern="1200" dirty="0" smtClean="0">
                <a:solidFill>
                  <a:schemeClr val="tx1"/>
                </a:solidFill>
                <a:latin typeface="+mj-lt"/>
                <a:ea typeface="+mj-ea"/>
                <a:cs typeface="+mj-cs"/>
              </a:rPr>
              <a:t> Ticari İşletmenin Rehni </a:t>
            </a:r>
            <a:endParaRPr lang="tr-TR" dirty="0"/>
          </a:p>
        </p:txBody>
      </p:sp>
      <p:sp>
        <p:nvSpPr>
          <p:cNvPr id="3" name="2 İçerik Yer Tutucusu"/>
          <p:cNvSpPr>
            <a:spLocks noGrp="1"/>
          </p:cNvSpPr>
          <p:nvPr>
            <p:ph idx="1"/>
          </p:nvPr>
        </p:nvSpPr>
        <p:spPr/>
        <p:txBody>
          <a:bodyPr>
            <a:normAutofit fontScale="62500" lnSpcReduction="20000"/>
          </a:bodyPr>
          <a:lstStyle/>
          <a:p>
            <a:pPr lvl="0"/>
            <a:r>
              <a:rPr lang="tr-TR" sz="4400" kern="1200" dirty="0" smtClean="0">
                <a:solidFill>
                  <a:schemeClr val="tx1"/>
                </a:solidFill>
                <a:latin typeface="+mj-lt"/>
                <a:ea typeface="+mj-ea"/>
                <a:cs typeface="+mj-cs"/>
              </a:rPr>
              <a:t>Ticari işletmeler çeşitli nedenlerle krediye ihtiyaç duyabilirler. Kredi veren kurumlar bunun karşılığında belli teminatlar istemektedirler. Bu teminatlar şahsi teminatlar (örneğin kefalet) ve ayni teminatlar (örneğin rehin) olmak üzere iki türlü olabilir. İşletmelere kredi verilmesi durumlarında ayni teminatlar daha fazla tercih edilmektedir.</a:t>
            </a:r>
          </a:p>
          <a:p>
            <a:pPr lvl="0"/>
            <a:r>
              <a:rPr lang="tr-TR" sz="4400" kern="1200" dirty="0" smtClean="0">
                <a:solidFill>
                  <a:schemeClr val="tx1"/>
                </a:solidFill>
                <a:latin typeface="+mj-lt"/>
                <a:ea typeface="+mj-ea"/>
                <a:cs typeface="+mj-cs"/>
              </a:rPr>
              <a:t>Ticari işletme </a:t>
            </a:r>
            <a:r>
              <a:rPr lang="tr-TR" sz="4400" kern="1200" dirty="0" err="1" smtClean="0">
                <a:solidFill>
                  <a:schemeClr val="tx1"/>
                </a:solidFill>
                <a:latin typeface="+mj-lt"/>
                <a:ea typeface="+mj-ea"/>
                <a:cs typeface="+mj-cs"/>
              </a:rPr>
              <a:t>rehni</a:t>
            </a:r>
            <a:r>
              <a:rPr lang="tr-TR" sz="4400" kern="1200" dirty="0" smtClean="0">
                <a:solidFill>
                  <a:schemeClr val="tx1"/>
                </a:solidFill>
                <a:latin typeface="+mj-lt"/>
                <a:ea typeface="+mj-ea"/>
                <a:cs typeface="+mj-cs"/>
              </a:rPr>
              <a:t> 1971 yılında çıkarılan 1447 sayılı Ticari İşletme Rehni Kanunu (</a:t>
            </a:r>
            <a:r>
              <a:rPr lang="tr-TR" sz="4400" kern="1200" dirty="0" err="1" smtClean="0">
                <a:solidFill>
                  <a:schemeClr val="tx1"/>
                </a:solidFill>
                <a:latin typeface="+mj-lt"/>
                <a:ea typeface="+mj-ea"/>
                <a:cs typeface="+mj-cs"/>
              </a:rPr>
              <a:t>TİRK</a:t>
            </a:r>
            <a:r>
              <a:rPr lang="tr-TR" sz="4400" kern="1200" dirty="0" smtClean="0">
                <a:solidFill>
                  <a:schemeClr val="tx1"/>
                </a:solidFill>
                <a:latin typeface="+mj-lt"/>
                <a:ea typeface="+mj-ea"/>
                <a:cs typeface="+mj-cs"/>
              </a:rPr>
              <a:t>) ile düzenlenmiştir. Bu kanunla düzenlenen menkul </a:t>
            </a:r>
            <a:r>
              <a:rPr lang="tr-TR" sz="4400" kern="1200" dirty="0" err="1" smtClean="0">
                <a:solidFill>
                  <a:schemeClr val="tx1"/>
                </a:solidFill>
                <a:latin typeface="+mj-lt"/>
                <a:ea typeface="+mj-ea"/>
                <a:cs typeface="+mj-cs"/>
              </a:rPr>
              <a:t>rehni</a:t>
            </a:r>
            <a:r>
              <a:rPr lang="tr-TR" sz="4400" kern="1200" dirty="0" smtClean="0">
                <a:solidFill>
                  <a:schemeClr val="tx1"/>
                </a:solidFill>
                <a:latin typeface="+mj-lt"/>
                <a:ea typeface="+mj-ea"/>
                <a:cs typeface="+mj-cs"/>
              </a:rPr>
              <a:t> esnaf işletmelerini de kapsamaktadır (md. 1). </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4400" b="1" kern="1200" dirty="0" smtClean="0">
                <a:solidFill>
                  <a:schemeClr val="tx1"/>
                </a:solidFill>
                <a:latin typeface="+mj-lt"/>
                <a:ea typeface="+mj-ea"/>
                <a:cs typeface="+mj-cs"/>
              </a:rPr>
              <a:t> Rehin İlişkisinin Tarafları</a:t>
            </a:r>
            <a:endParaRPr lang="tr-TR" dirty="0"/>
          </a:p>
        </p:txBody>
      </p:sp>
      <p:sp>
        <p:nvSpPr>
          <p:cNvPr id="3" name="2 İçerik Yer Tutucusu"/>
          <p:cNvSpPr>
            <a:spLocks noGrp="1"/>
          </p:cNvSpPr>
          <p:nvPr>
            <p:ph idx="1"/>
          </p:nvPr>
        </p:nvSpPr>
        <p:spPr/>
        <p:txBody>
          <a:bodyPr>
            <a:normAutofit fontScale="62500" lnSpcReduction="20000"/>
          </a:bodyPr>
          <a:lstStyle/>
          <a:p>
            <a:pPr lvl="0"/>
            <a:r>
              <a:rPr lang="tr-TR" sz="4400" kern="1200" dirty="0" err="1" smtClean="0">
                <a:solidFill>
                  <a:schemeClr val="tx1"/>
                </a:solidFill>
                <a:latin typeface="+mj-lt"/>
                <a:ea typeface="+mj-ea"/>
                <a:cs typeface="+mj-cs"/>
              </a:rPr>
              <a:t>TİRK</a:t>
            </a:r>
            <a:r>
              <a:rPr lang="tr-TR" sz="4400" kern="1200" dirty="0" smtClean="0">
                <a:solidFill>
                  <a:schemeClr val="tx1"/>
                </a:solidFill>
                <a:latin typeface="+mj-lt"/>
                <a:ea typeface="+mj-ea"/>
                <a:cs typeface="+mj-cs"/>
              </a:rPr>
              <a:t> md. 2’de rehin ilişkisinin tarafları belirtilmiştir:</a:t>
            </a:r>
          </a:p>
          <a:p>
            <a:pPr lvl="0"/>
            <a:r>
              <a:rPr lang="tr-TR" sz="4400" kern="1200" dirty="0" smtClean="0">
                <a:solidFill>
                  <a:schemeClr val="tx1"/>
                </a:solidFill>
                <a:latin typeface="+mj-lt"/>
                <a:ea typeface="+mj-ea"/>
                <a:cs typeface="+mj-cs"/>
              </a:rPr>
              <a:t>Ticari işletme veya esnaf işletmesinin sahibi olan gerçek veya tüzel kişi rehin veren (rehin borçlusu) olabilir.</a:t>
            </a:r>
          </a:p>
          <a:p>
            <a:pPr lvl="0"/>
            <a:r>
              <a:rPr lang="tr-TR" sz="4400" kern="1200" dirty="0" smtClean="0">
                <a:solidFill>
                  <a:schemeClr val="tx1"/>
                </a:solidFill>
                <a:latin typeface="+mj-lt"/>
                <a:ea typeface="+mj-ea"/>
                <a:cs typeface="+mj-cs"/>
              </a:rPr>
              <a:t>Lehine rehin hakkı tesis edilebilecek olanlar (rehin alacaklıları) ise kanunda sınırlı olarak belirtilmiş bulunmaktadır:</a:t>
            </a:r>
          </a:p>
          <a:p>
            <a:pPr lvl="1"/>
            <a:r>
              <a:rPr lang="tr-TR" sz="4000" kern="1200" dirty="0" smtClean="0">
                <a:solidFill>
                  <a:schemeClr val="tx1"/>
                </a:solidFill>
                <a:latin typeface="+mj-lt"/>
                <a:ea typeface="+mj-ea"/>
                <a:cs typeface="+mj-cs"/>
              </a:rPr>
              <a:t> Tüzel kişiliğe sahip ve sermaye şirketi olarak kurulmuş kredi müesseseleri (bankalar) </a:t>
            </a:r>
          </a:p>
          <a:p>
            <a:pPr lvl="1"/>
            <a:r>
              <a:rPr lang="tr-TR" sz="4000" kern="1200" dirty="0" smtClean="0">
                <a:solidFill>
                  <a:schemeClr val="tx1"/>
                </a:solidFill>
                <a:latin typeface="+mj-lt"/>
                <a:ea typeface="+mj-ea"/>
                <a:cs typeface="+mj-cs"/>
              </a:rPr>
              <a:t> Kredili satış yapan gerçek veya tüzel kişiliğe sahip müesseseler</a:t>
            </a:r>
          </a:p>
          <a:p>
            <a:pPr lvl="1"/>
            <a:r>
              <a:rPr lang="tr-TR" sz="4000" kern="1200" dirty="0" smtClean="0">
                <a:solidFill>
                  <a:schemeClr val="tx1"/>
                </a:solidFill>
                <a:latin typeface="+mj-lt"/>
                <a:ea typeface="+mj-ea"/>
                <a:cs typeface="+mj-cs"/>
              </a:rPr>
              <a:t>Kooperatifler</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 Rehin İlişkisinin Tarafları</a:t>
            </a:r>
            <a:endParaRPr lang="tr-TR" dirty="0"/>
          </a:p>
        </p:txBody>
      </p:sp>
      <p:sp>
        <p:nvSpPr>
          <p:cNvPr id="3" name="2 İçerik Yer Tutucusu"/>
          <p:cNvSpPr>
            <a:spLocks noGrp="1"/>
          </p:cNvSpPr>
          <p:nvPr>
            <p:ph idx="1"/>
          </p:nvPr>
        </p:nvSpPr>
        <p:spPr/>
        <p:txBody>
          <a:bodyPr>
            <a:normAutofit fontScale="77500" lnSpcReduction="20000"/>
          </a:bodyPr>
          <a:lstStyle/>
          <a:p>
            <a:pPr lvl="0"/>
            <a:r>
              <a:rPr lang="tr-TR" sz="4400" kern="1200" dirty="0" err="1" smtClean="0">
                <a:solidFill>
                  <a:schemeClr val="tx1"/>
                </a:solidFill>
                <a:latin typeface="+mj-lt"/>
                <a:ea typeface="+mj-ea"/>
                <a:cs typeface="+mj-cs"/>
              </a:rPr>
              <a:t>TİRK</a:t>
            </a:r>
            <a:r>
              <a:rPr lang="tr-TR" sz="4400" kern="1200" dirty="0" smtClean="0">
                <a:solidFill>
                  <a:schemeClr val="tx1"/>
                </a:solidFill>
                <a:latin typeface="+mj-lt"/>
                <a:ea typeface="+mj-ea"/>
                <a:cs typeface="+mj-cs"/>
              </a:rPr>
              <a:t> md. 2’deki sayım sınırlıdır. Ancak rehin alacaklısının sonradan bu alacağını başkasına devretmesi halinde (TBK md. 183, f. 1) devralan kişi  maddede sayılan şahıs veya müesseselerden olmasa da rehin hakkından yararlanabilecektir. Yani rehin alacaklısının bu şekilde değişmiş olması rehin ilişkisini sona erdirmemektedir. O halde </a:t>
            </a:r>
            <a:r>
              <a:rPr lang="tr-TR" sz="4400" kern="1200" dirty="0" err="1" smtClean="0">
                <a:solidFill>
                  <a:schemeClr val="tx1"/>
                </a:solidFill>
                <a:latin typeface="+mj-lt"/>
                <a:ea typeface="+mj-ea"/>
                <a:cs typeface="+mj-cs"/>
              </a:rPr>
              <a:t>TİRK</a:t>
            </a:r>
            <a:r>
              <a:rPr lang="tr-TR" sz="4400" kern="1200" dirty="0" smtClean="0">
                <a:solidFill>
                  <a:schemeClr val="tx1"/>
                </a:solidFill>
                <a:latin typeface="+mj-lt"/>
                <a:ea typeface="+mj-ea"/>
                <a:cs typeface="+mj-cs"/>
              </a:rPr>
              <a:t> md. 2 hükmü alacağın temliki yoluyla yumuşatılabilecektir.</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4400" b="1" kern="1200" dirty="0" smtClean="0">
                <a:solidFill>
                  <a:schemeClr val="tx1"/>
                </a:solidFill>
                <a:latin typeface="+mj-lt"/>
                <a:ea typeface="+mj-ea"/>
                <a:cs typeface="+mj-cs"/>
              </a:rPr>
              <a:t>Rehin İlişkisinin Kurulması</a:t>
            </a:r>
            <a:endParaRPr lang="tr-TR" dirty="0"/>
          </a:p>
        </p:txBody>
      </p:sp>
      <p:sp>
        <p:nvSpPr>
          <p:cNvPr id="3" name="2 İçerik Yer Tutucusu"/>
          <p:cNvSpPr>
            <a:spLocks noGrp="1"/>
          </p:cNvSpPr>
          <p:nvPr>
            <p:ph idx="1"/>
          </p:nvPr>
        </p:nvSpPr>
        <p:spPr/>
        <p:txBody>
          <a:bodyPr>
            <a:normAutofit fontScale="55000" lnSpcReduction="20000"/>
          </a:bodyPr>
          <a:lstStyle/>
          <a:p>
            <a:pPr lvl="0"/>
            <a:r>
              <a:rPr lang="tr-TR" sz="4400" kern="1200" dirty="0" err="1" smtClean="0">
                <a:solidFill>
                  <a:schemeClr val="tx1"/>
                </a:solidFill>
                <a:latin typeface="+mj-lt"/>
                <a:ea typeface="+mj-ea"/>
                <a:cs typeface="+mj-cs"/>
              </a:rPr>
              <a:t>TİRK</a:t>
            </a:r>
            <a:r>
              <a:rPr lang="tr-TR" sz="4400" kern="1200" dirty="0" smtClean="0">
                <a:solidFill>
                  <a:schemeClr val="tx1"/>
                </a:solidFill>
                <a:latin typeface="+mj-lt"/>
                <a:ea typeface="+mj-ea"/>
                <a:cs typeface="+mj-cs"/>
              </a:rPr>
              <a:t> md. 4 uyarınca rehin sözleşmesi işletmenin kayıtlı bulunduğu ticaret sicili çevresindeki bir noter tarafından düzenlenir. Sözleşmede </a:t>
            </a:r>
            <a:r>
              <a:rPr lang="tr-TR" sz="4400" kern="1200" dirty="0" err="1" smtClean="0">
                <a:solidFill>
                  <a:schemeClr val="tx1"/>
                </a:solidFill>
                <a:latin typeface="+mj-lt"/>
                <a:ea typeface="+mj-ea"/>
                <a:cs typeface="+mj-cs"/>
              </a:rPr>
              <a:t>rehne</a:t>
            </a:r>
            <a:r>
              <a:rPr lang="tr-TR" sz="4400" kern="1200" dirty="0" smtClean="0">
                <a:solidFill>
                  <a:schemeClr val="tx1"/>
                </a:solidFill>
                <a:latin typeface="+mj-lt"/>
                <a:ea typeface="+mj-ea"/>
                <a:cs typeface="+mj-cs"/>
              </a:rPr>
              <a:t> dair unsurların tam listesi ayırt edilmelerini mümkün kılacak özellikleri ile birlikte yer alır.</a:t>
            </a:r>
          </a:p>
          <a:p>
            <a:pPr lvl="0"/>
            <a:r>
              <a:rPr lang="tr-TR" sz="4400" kern="1200" dirty="0" smtClean="0">
                <a:solidFill>
                  <a:schemeClr val="tx1"/>
                </a:solidFill>
                <a:latin typeface="+mj-lt"/>
                <a:ea typeface="+mj-ea"/>
                <a:cs typeface="+mj-cs"/>
              </a:rPr>
              <a:t>Noterin rehin ilişkisinin kurulmasına ilişkin hazırladığı senet düzenleme biçiminde hazırlanan bir belgedir. Bunun ifade ettiği anlam tarafların önceden hazırlayıp notere sundukları ve noterin de onaylayacağı bir sözleşmenin rehin ilişkisinin kurulması bakımından yeterli olmayacağıdır. Rehin sözleşmesi baştan sona noterce düzenlenmelidir. </a:t>
            </a:r>
            <a:r>
              <a:rPr lang="tr-TR" sz="4400" kern="1200" dirty="0" err="1" smtClean="0">
                <a:solidFill>
                  <a:schemeClr val="tx1"/>
                </a:solidFill>
                <a:latin typeface="+mj-lt"/>
                <a:ea typeface="+mj-ea"/>
                <a:cs typeface="+mj-cs"/>
              </a:rPr>
              <a:t>TİRK</a:t>
            </a:r>
            <a:r>
              <a:rPr lang="tr-TR" sz="4400" kern="1200" dirty="0" smtClean="0">
                <a:solidFill>
                  <a:schemeClr val="tx1"/>
                </a:solidFill>
                <a:latin typeface="+mj-lt"/>
                <a:ea typeface="+mj-ea"/>
                <a:cs typeface="+mj-cs"/>
              </a:rPr>
              <a:t> md. 4’ün kastettiği budur.</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4400" b="1" kern="1200" dirty="0" smtClean="0">
                <a:solidFill>
                  <a:schemeClr val="tx1"/>
                </a:solidFill>
                <a:latin typeface="+mj-lt"/>
                <a:ea typeface="+mj-ea"/>
                <a:cs typeface="+mj-cs"/>
              </a:rPr>
              <a:t>Rehin İlişkisinin Kurulması</a:t>
            </a:r>
            <a:endParaRPr lang="tr-TR" dirty="0"/>
          </a:p>
        </p:txBody>
      </p:sp>
      <p:sp>
        <p:nvSpPr>
          <p:cNvPr id="3" name="2 İçerik Yer Tutucusu"/>
          <p:cNvSpPr>
            <a:spLocks noGrp="1"/>
          </p:cNvSpPr>
          <p:nvPr>
            <p:ph idx="1"/>
          </p:nvPr>
        </p:nvSpPr>
        <p:spPr/>
        <p:txBody>
          <a:bodyPr>
            <a:normAutofit fontScale="77500" lnSpcReduction="20000"/>
          </a:bodyPr>
          <a:lstStyle/>
          <a:p>
            <a:pPr lvl="0"/>
            <a:r>
              <a:rPr lang="tr-TR" sz="4400" kern="1200" dirty="0" smtClean="0">
                <a:solidFill>
                  <a:schemeClr val="tx1"/>
                </a:solidFill>
                <a:latin typeface="+mj-lt"/>
                <a:ea typeface="+mj-ea"/>
                <a:cs typeface="+mj-cs"/>
              </a:rPr>
              <a:t>Rehin hakkı rehin alacaklısı veya borçlusunun yazılı istemi üzerine ticari işletmenin kayıtlı bulunduğu ticaret siciline tescil ile doğar; tescil talebi sözleşmenin noterde düzenlenmesinden itibaren 10 gün içinde yöneltilmelidir (</a:t>
            </a:r>
            <a:r>
              <a:rPr lang="tr-TR" sz="4400" kern="1200" dirty="0" err="1" smtClean="0">
                <a:solidFill>
                  <a:schemeClr val="tx1"/>
                </a:solidFill>
                <a:latin typeface="+mj-lt"/>
                <a:ea typeface="+mj-ea"/>
                <a:cs typeface="+mj-cs"/>
              </a:rPr>
              <a:t>TİRK</a:t>
            </a:r>
            <a:r>
              <a:rPr lang="tr-TR" sz="4400" kern="1200" dirty="0" smtClean="0">
                <a:solidFill>
                  <a:schemeClr val="tx1"/>
                </a:solidFill>
                <a:latin typeface="+mj-lt"/>
                <a:ea typeface="+mj-ea"/>
                <a:cs typeface="+mj-cs"/>
              </a:rPr>
              <a:t> md. 5, f. 1 ve 2).</a:t>
            </a:r>
          </a:p>
          <a:p>
            <a:pPr lvl="0"/>
            <a:r>
              <a:rPr lang="tr-TR" sz="4400" kern="1200" dirty="0" smtClean="0">
                <a:solidFill>
                  <a:schemeClr val="tx1"/>
                </a:solidFill>
                <a:latin typeface="+mj-lt"/>
                <a:ea typeface="+mj-ea"/>
                <a:cs typeface="+mj-cs"/>
              </a:rPr>
              <a:t>Rehin ilişkisinin sicile tescili kurucu etkiye sahiptir. Bundan dolayı sadece sözleşmenin noterde düzenlenmiş olması rehin ilişkisinin kurulmasına yeterli olmaz. </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4400" b="1" kern="1200" dirty="0" smtClean="0">
                <a:solidFill>
                  <a:schemeClr val="tx1"/>
                </a:solidFill>
                <a:latin typeface="+mj-lt"/>
                <a:ea typeface="+mj-ea"/>
                <a:cs typeface="+mj-cs"/>
              </a:rPr>
              <a:t>Rehin İlişkisinin Kapsamı</a:t>
            </a:r>
            <a:endParaRPr lang="tr-TR" dirty="0"/>
          </a:p>
        </p:txBody>
      </p:sp>
      <p:sp>
        <p:nvSpPr>
          <p:cNvPr id="3" name="2 İçerik Yer Tutucusu"/>
          <p:cNvSpPr>
            <a:spLocks noGrp="1"/>
          </p:cNvSpPr>
          <p:nvPr>
            <p:ph idx="1"/>
          </p:nvPr>
        </p:nvSpPr>
        <p:spPr/>
        <p:txBody>
          <a:bodyPr>
            <a:normAutofit fontScale="62500" lnSpcReduction="20000"/>
          </a:bodyPr>
          <a:lstStyle/>
          <a:p>
            <a:pPr lvl="0"/>
            <a:r>
              <a:rPr lang="tr-TR" sz="4400" kern="1200" dirty="0" err="1" smtClean="0">
                <a:solidFill>
                  <a:schemeClr val="tx1"/>
                </a:solidFill>
                <a:latin typeface="+mj-lt"/>
                <a:ea typeface="+mj-ea"/>
                <a:cs typeface="+mj-cs"/>
              </a:rPr>
              <a:t>Rehnin</a:t>
            </a:r>
            <a:r>
              <a:rPr lang="tr-TR" sz="4400" kern="1200" dirty="0" smtClean="0">
                <a:solidFill>
                  <a:schemeClr val="tx1"/>
                </a:solidFill>
                <a:latin typeface="+mj-lt"/>
                <a:ea typeface="+mj-ea"/>
                <a:cs typeface="+mj-cs"/>
              </a:rPr>
              <a:t> konusu ticari işletme veya esnaf işletmesidir. </a:t>
            </a:r>
          </a:p>
          <a:p>
            <a:pPr lvl="0"/>
            <a:r>
              <a:rPr lang="tr-TR" sz="4400" kern="1200" dirty="0" smtClean="0">
                <a:solidFill>
                  <a:schemeClr val="tx1"/>
                </a:solidFill>
                <a:latin typeface="+mj-lt"/>
                <a:ea typeface="+mj-ea"/>
                <a:cs typeface="+mj-cs"/>
              </a:rPr>
              <a:t>Tacirin (veya esnafın) birden fazla işletmesi varsa birisi üzerinde kurulan rehin hakkı diğerlerini etkilemez. Yani bir ticari işletmeye ilişkin rehin ilişkisi geriye kalanları da kendiliğinden kapsama almaz. Zira her biri ayrı işletmelerdir. </a:t>
            </a:r>
          </a:p>
          <a:p>
            <a:pPr lvl="0"/>
            <a:r>
              <a:rPr lang="tr-TR" sz="4400" kern="1200" dirty="0" smtClean="0">
                <a:solidFill>
                  <a:schemeClr val="tx1"/>
                </a:solidFill>
                <a:latin typeface="+mj-lt"/>
                <a:ea typeface="+mj-ea"/>
                <a:cs typeface="+mj-cs"/>
              </a:rPr>
              <a:t>Bu nedenle birbirlerinden ayrı olarak </a:t>
            </a:r>
            <a:r>
              <a:rPr lang="tr-TR" sz="4400" kern="1200" dirty="0" err="1" smtClean="0">
                <a:solidFill>
                  <a:schemeClr val="tx1"/>
                </a:solidFill>
                <a:latin typeface="+mj-lt"/>
                <a:ea typeface="+mj-ea"/>
                <a:cs typeface="+mj-cs"/>
              </a:rPr>
              <a:t>rehne</a:t>
            </a:r>
            <a:r>
              <a:rPr lang="tr-TR" sz="4400" kern="1200" dirty="0" smtClean="0">
                <a:solidFill>
                  <a:schemeClr val="tx1"/>
                </a:solidFill>
                <a:latin typeface="+mj-lt"/>
                <a:ea typeface="+mj-ea"/>
                <a:cs typeface="+mj-cs"/>
              </a:rPr>
              <a:t> konu olabileceklerdir. Ancak </a:t>
            </a:r>
            <a:r>
              <a:rPr lang="tr-TR" sz="4400" kern="1200" dirty="0" err="1" smtClean="0">
                <a:solidFill>
                  <a:schemeClr val="tx1"/>
                </a:solidFill>
                <a:latin typeface="+mj-lt"/>
                <a:ea typeface="+mj-ea"/>
                <a:cs typeface="+mj-cs"/>
              </a:rPr>
              <a:t>rehnin</a:t>
            </a:r>
            <a:r>
              <a:rPr lang="tr-TR" sz="4400" kern="1200" dirty="0" smtClean="0">
                <a:solidFill>
                  <a:schemeClr val="tx1"/>
                </a:solidFill>
                <a:latin typeface="+mj-lt"/>
                <a:ea typeface="+mj-ea"/>
                <a:cs typeface="+mj-cs"/>
              </a:rPr>
              <a:t> tacirin ticari işletmelerinin tamamını kapsamasına da engel yoktur; yeter ki bu durum sözleşmeyle kararlaştırılmış olsun.</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4400" b="1" kern="1200" dirty="0" smtClean="0">
                <a:solidFill>
                  <a:schemeClr val="tx1"/>
                </a:solidFill>
                <a:latin typeface="+mj-lt"/>
                <a:ea typeface="+mj-ea"/>
                <a:cs typeface="+mj-cs"/>
              </a:rPr>
              <a:t>Rehin İlişkisinin Kapsamı</a:t>
            </a:r>
            <a:endParaRPr lang="tr-TR" dirty="0"/>
          </a:p>
        </p:txBody>
      </p:sp>
      <p:sp>
        <p:nvSpPr>
          <p:cNvPr id="3" name="2 İçerik Yer Tutucusu"/>
          <p:cNvSpPr>
            <a:spLocks noGrp="1"/>
          </p:cNvSpPr>
          <p:nvPr>
            <p:ph idx="1"/>
          </p:nvPr>
        </p:nvSpPr>
        <p:spPr/>
        <p:txBody>
          <a:bodyPr>
            <a:normAutofit fontScale="55000" lnSpcReduction="20000"/>
          </a:bodyPr>
          <a:lstStyle/>
          <a:p>
            <a:pPr lvl="0"/>
            <a:r>
              <a:rPr lang="tr-TR" sz="4400" kern="1200" dirty="0" smtClean="0">
                <a:solidFill>
                  <a:schemeClr val="tx1"/>
                </a:solidFill>
                <a:latin typeface="+mj-lt"/>
                <a:ea typeface="+mj-ea"/>
                <a:cs typeface="+mj-cs"/>
              </a:rPr>
              <a:t>Rehin işletmenin tüm unsurlarını kapsamaz. </a:t>
            </a:r>
            <a:r>
              <a:rPr lang="tr-TR" sz="4400" kern="1200" dirty="0" err="1" smtClean="0">
                <a:solidFill>
                  <a:schemeClr val="tx1"/>
                </a:solidFill>
                <a:latin typeface="+mj-lt"/>
                <a:ea typeface="+mj-ea"/>
                <a:cs typeface="+mj-cs"/>
              </a:rPr>
              <a:t>Rehnin</a:t>
            </a:r>
            <a:r>
              <a:rPr lang="tr-TR" sz="4400" kern="1200" dirty="0" smtClean="0">
                <a:solidFill>
                  <a:schemeClr val="tx1"/>
                </a:solidFill>
                <a:latin typeface="+mj-lt"/>
                <a:ea typeface="+mj-ea"/>
                <a:cs typeface="+mj-cs"/>
              </a:rPr>
              <a:t> kapsamına dâhil edilenler şunlardır (</a:t>
            </a:r>
            <a:r>
              <a:rPr lang="tr-TR" sz="4400" kern="1200" dirty="0" err="1" smtClean="0">
                <a:solidFill>
                  <a:schemeClr val="tx1"/>
                </a:solidFill>
                <a:latin typeface="+mj-lt"/>
                <a:ea typeface="+mj-ea"/>
                <a:cs typeface="+mj-cs"/>
              </a:rPr>
              <a:t>TİRK</a:t>
            </a:r>
            <a:r>
              <a:rPr lang="tr-TR" sz="4400" kern="1200" dirty="0" smtClean="0">
                <a:solidFill>
                  <a:schemeClr val="tx1"/>
                </a:solidFill>
                <a:latin typeface="+mj-lt"/>
                <a:ea typeface="+mj-ea"/>
                <a:cs typeface="+mj-cs"/>
              </a:rPr>
              <a:t> md. 3):</a:t>
            </a:r>
          </a:p>
          <a:p>
            <a:pPr lvl="1"/>
            <a:r>
              <a:rPr lang="tr-TR" sz="4000" kern="1200" dirty="0" smtClean="0">
                <a:solidFill>
                  <a:schemeClr val="tx1"/>
                </a:solidFill>
                <a:latin typeface="+mj-lt"/>
                <a:ea typeface="+mj-ea"/>
                <a:cs typeface="+mj-cs"/>
              </a:rPr>
              <a:t>Ticaret unvanı ve işletme adı,</a:t>
            </a:r>
          </a:p>
          <a:p>
            <a:pPr lvl="1"/>
            <a:r>
              <a:rPr lang="tr-TR" sz="4000" kern="1200" dirty="0" err="1" smtClean="0">
                <a:solidFill>
                  <a:schemeClr val="tx1"/>
                </a:solidFill>
                <a:latin typeface="+mj-lt"/>
                <a:ea typeface="+mj-ea"/>
                <a:cs typeface="+mj-cs"/>
              </a:rPr>
              <a:t>Rehnin</a:t>
            </a:r>
            <a:r>
              <a:rPr lang="tr-TR" sz="4000" kern="1200" dirty="0" smtClean="0">
                <a:solidFill>
                  <a:schemeClr val="tx1"/>
                </a:solidFill>
                <a:latin typeface="+mj-lt"/>
                <a:ea typeface="+mj-ea"/>
                <a:cs typeface="+mj-cs"/>
              </a:rPr>
              <a:t> tescili anında mevcut ve işletmenin faaliyetine tahsis edilmiş olan makine, araç, alet ve motorlu nakil araçları (menkul işletme tesisatı),</a:t>
            </a:r>
          </a:p>
          <a:p>
            <a:pPr lvl="1"/>
            <a:r>
              <a:rPr lang="tr-TR" sz="4000" kern="1200" dirty="0" smtClean="0">
                <a:solidFill>
                  <a:schemeClr val="tx1"/>
                </a:solidFill>
                <a:latin typeface="+mj-lt"/>
                <a:ea typeface="+mj-ea"/>
                <a:cs typeface="+mj-cs"/>
              </a:rPr>
              <a:t>Marka, patent, endüstriyel tasarımlar, lisans gibi sınaî haklar.</a:t>
            </a:r>
          </a:p>
          <a:p>
            <a:pPr lvl="0"/>
            <a:r>
              <a:rPr lang="tr-TR" sz="4400" kern="1200" dirty="0" smtClean="0">
                <a:solidFill>
                  <a:schemeClr val="tx1"/>
                </a:solidFill>
                <a:latin typeface="+mj-lt"/>
                <a:ea typeface="+mj-ea"/>
                <a:cs typeface="+mj-cs"/>
              </a:rPr>
              <a:t>Anlaşılacağı üzere taşınmazlar, sicile kayıtlı gemiler, kiracılık hakkı kanun gereği rehin kapsamı dışında tutulmuşlardır (</a:t>
            </a:r>
            <a:r>
              <a:rPr lang="tr-TR" sz="4400" kern="1200" dirty="0" err="1" smtClean="0">
                <a:solidFill>
                  <a:schemeClr val="tx1"/>
                </a:solidFill>
                <a:latin typeface="+mj-lt"/>
                <a:ea typeface="+mj-ea"/>
                <a:cs typeface="+mj-cs"/>
              </a:rPr>
              <a:t>TİRK</a:t>
            </a:r>
            <a:r>
              <a:rPr lang="tr-TR" sz="4400" kern="1200" dirty="0" smtClean="0">
                <a:solidFill>
                  <a:schemeClr val="tx1"/>
                </a:solidFill>
                <a:latin typeface="+mj-lt"/>
                <a:ea typeface="+mj-ea"/>
                <a:cs typeface="+mj-cs"/>
              </a:rPr>
              <a:t> md. 3, son fıkra). Ticaret unvanı ile işletme adı ve menkul işletme tesisatı hiçbir zaman kapsam dışı bırakılamaz (</a:t>
            </a:r>
            <a:r>
              <a:rPr lang="tr-TR" sz="4400" kern="1200" dirty="0" err="1" smtClean="0">
                <a:solidFill>
                  <a:schemeClr val="tx1"/>
                </a:solidFill>
                <a:latin typeface="+mj-lt"/>
                <a:ea typeface="+mj-ea"/>
                <a:cs typeface="+mj-cs"/>
              </a:rPr>
              <a:t>TİRK</a:t>
            </a:r>
            <a:r>
              <a:rPr lang="tr-TR" sz="4400" kern="1200" dirty="0" smtClean="0">
                <a:solidFill>
                  <a:schemeClr val="tx1"/>
                </a:solidFill>
                <a:latin typeface="+mj-lt"/>
                <a:ea typeface="+mj-ea"/>
                <a:cs typeface="+mj-cs"/>
              </a:rPr>
              <a:t> md. 3, f. 2). Buna karşın sınaî haklar </a:t>
            </a:r>
            <a:r>
              <a:rPr lang="tr-TR" sz="4400" kern="1200" dirty="0" err="1" smtClean="0">
                <a:solidFill>
                  <a:schemeClr val="tx1"/>
                </a:solidFill>
                <a:latin typeface="+mj-lt"/>
                <a:ea typeface="+mj-ea"/>
                <a:cs typeface="+mj-cs"/>
              </a:rPr>
              <a:t>rehnin</a:t>
            </a:r>
            <a:r>
              <a:rPr lang="tr-TR" sz="4400" kern="1200" dirty="0" smtClean="0">
                <a:solidFill>
                  <a:schemeClr val="tx1"/>
                </a:solidFill>
                <a:latin typeface="+mj-lt"/>
                <a:ea typeface="+mj-ea"/>
                <a:cs typeface="+mj-cs"/>
              </a:rPr>
              <a:t> kapsamı dışında tutulabilir.</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lvl="0"/>
            <a:r>
              <a:rPr lang="tr-TR" sz="4400" b="1" kern="1200" dirty="0" smtClean="0">
                <a:solidFill>
                  <a:schemeClr val="tx1"/>
                </a:solidFill>
                <a:latin typeface="+mj-lt"/>
                <a:ea typeface="+mj-ea"/>
                <a:cs typeface="+mj-cs"/>
              </a:rPr>
              <a:t>Rehin İlişkisinin Hüküm ve Sonuçları</a:t>
            </a:r>
            <a:endParaRPr lang="tr-TR" dirty="0"/>
          </a:p>
        </p:txBody>
      </p:sp>
      <p:sp>
        <p:nvSpPr>
          <p:cNvPr id="3" name="2 İçerik Yer Tutucusu"/>
          <p:cNvSpPr>
            <a:spLocks noGrp="1"/>
          </p:cNvSpPr>
          <p:nvPr>
            <p:ph idx="1"/>
          </p:nvPr>
        </p:nvSpPr>
        <p:spPr/>
        <p:txBody>
          <a:bodyPr>
            <a:normAutofit fontScale="85000" lnSpcReduction="20000"/>
          </a:bodyPr>
          <a:lstStyle/>
          <a:p>
            <a:pPr lvl="0"/>
            <a:r>
              <a:rPr lang="tr-TR" sz="4400" kern="1200" dirty="0" smtClean="0">
                <a:solidFill>
                  <a:schemeClr val="tx1"/>
                </a:solidFill>
                <a:latin typeface="+mj-lt"/>
                <a:ea typeface="+mj-ea"/>
                <a:cs typeface="+mj-cs"/>
              </a:rPr>
              <a:t>Ticari işletme </a:t>
            </a:r>
            <a:r>
              <a:rPr lang="tr-TR" sz="4400" kern="1200" dirty="0" err="1" smtClean="0">
                <a:solidFill>
                  <a:schemeClr val="tx1"/>
                </a:solidFill>
                <a:latin typeface="+mj-lt"/>
                <a:ea typeface="+mj-ea"/>
                <a:cs typeface="+mj-cs"/>
              </a:rPr>
              <a:t>rehninde</a:t>
            </a:r>
            <a:r>
              <a:rPr lang="tr-TR" sz="4400" kern="1200" dirty="0" smtClean="0">
                <a:solidFill>
                  <a:schemeClr val="tx1"/>
                </a:solidFill>
                <a:latin typeface="+mj-lt"/>
                <a:ea typeface="+mj-ea"/>
                <a:cs typeface="+mj-cs"/>
              </a:rPr>
              <a:t> rehin konusu mallar rehin borçlusunun elinde bulunmaya devam etmektedir. Kanunda işletme </a:t>
            </a:r>
            <a:r>
              <a:rPr lang="tr-TR" sz="4400" kern="1200" dirty="0" err="1" smtClean="0">
                <a:solidFill>
                  <a:schemeClr val="tx1"/>
                </a:solidFill>
                <a:latin typeface="+mj-lt"/>
                <a:ea typeface="+mj-ea"/>
                <a:cs typeface="+mj-cs"/>
              </a:rPr>
              <a:t>rehninin</a:t>
            </a:r>
            <a:r>
              <a:rPr lang="tr-TR" sz="4400" kern="1200" dirty="0" smtClean="0">
                <a:solidFill>
                  <a:schemeClr val="tx1"/>
                </a:solidFill>
                <a:latin typeface="+mj-lt"/>
                <a:ea typeface="+mj-ea"/>
                <a:cs typeface="+mj-cs"/>
              </a:rPr>
              <a:t> düzenlenmesinin amacı esasen budur. </a:t>
            </a:r>
          </a:p>
          <a:p>
            <a:pPr lvl="0"/>
            <a:r>
              <a:rPr lang="tr-TR" sz="4400" kern="1200" dirty="0" smtClean="0">
                <a:solidFill>
                  <a:schemeClr val="tx1"/>
                </a:solidFill>
                <a:latin typeface="+mj-lt"/>
                <a:ea typeface="+mj-ea"/>
                <a:cs typeface="+mj-cs"/>
              </a:rPr>
              <a:t>Bu nedenle rehin borçlusu </a:t>
            </a:r>
            <a:r>
              <a:rPr lang="tr-TR" sz="4400" kern="1200" dirty="0" err="1" smtClean="0">
                <a:solidFill>
                  <a:schemeClr val="tx1"/>
                </a:solidFill>
                <a:latin typeface="+mj-lt"/>
                <a:ea typeface="+mj-ea"/>
                <a:cs typeface="+mj-cs"/>
              </a:rPr>
              <a:t>zilyedliğinde</a:t>
            </a:r>
            <a:r>
              <a:rPr lang="tr-TR" sz="4400" kern="1200" dirty="0" smtClean="0">
                <a:solidFill>
                  <a:schemeClr val="tx1"/>
                </a:solidFill>
                <a:latin typeface="+mj-lt"/>
                <a:ea typeface="+mj-ea"/>
                <a:cs typeface="+mj-cs"/>
              </a:rPr>
              <a:t> bulunan işletme unsurlarından eskiden olduğu gibi yararlanmaya devam edecektir (</a:t>
            </a:r>
            <a:r>
              <a:rPr lang="tr-TR" sz="4400" kern="1200" dirty="0" err="1" smtClean="0">
                <a:solidFill>
                  <a:schemeClr val="tx1"/>
                </a:solidFill>
                <a:latin typeface="+mj-lt"/>
                <a:ea typeface="+mj-ea"/>
                <a:cs typeface="+mj-cs"/>
              </a:rPr>
              <a:t>TİRK</a:t>
            </a:r>
            <a:r>
              <a:rPr lang="tr-TR" sz="4400" kern="1200" dirty="0" smtClean="0">
                <a:solidFill>
                  <a:schemeClr val="tx1"/>
                </a:solidFill>
                <a:latin typeface="+mj-lt"/>
                <a:ea typeface="+mj-ea"/>
                <a:cs typeface="+mj-cs"/>
              </a:rPr>
              <a:t> md. 10, f. 1). </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lvl="0"/>
            <a:r>
              <a:rPr lang="tr-TR" sz="4400" b="1" kern="1200" dirty="0" smtClean="0">
                <a:solidFill>
                  <a:schemeClr val="tx1"/>
                </a:solidFill>
                <a:latin typeface="+mj-lt"/>
                <a:ea typeface="+mj-ea"/>
                <a:cs typeface="+mj-cs"/>
              </a:rPr>
              <a:t>Rehin İlişkisinin Hüküm ve Sonuçları</a:t>
            </a:r>
            <a:endParaRPr lang="tr-TR" dirty="0"/>
          </a:p>
        </p:txBody>
      </p:sp>
      <p:sp>
        <p:nvSpPr>
          <p:cNvPr id="3" name="2 İçerik Yer Tutucusu"/>
          <p:cNvSpPr>
            <a:spLocks noGrp="1"/>
          </p:cNvSpPr>
          <p:nvPr>
            <p:ph idx="1"/>
          </p:nvPr>
        </p:nvSpPr>
        <p:spPr/>
        <p:txBody>
          <a:bodyPr>
            <a:normAutofit fontScale="55000" lnSpcReduction="20000"/>
          </a:bodyPr>
          <a:lstStyle/>
          <a:p>
            <a:pPr lvl="0"/>
            <a:r>
              <a:rPr lang="tr-TR" sz="4400" kern="1200" dirty="0" smtClean="0">
                <a:solidFill>
                  <a:schemeClr val="tx1"/>
                </a:solidFill>
                <a:latin typeface="+mj-lt"/>
                <a:ea typeface="+mj-ea"/>
                <a:cs typeface="+mj-cs"/>
              </a:rPr>
              <a:t>Buna karşın rehin borçlusu ticari işletmeyi veya </a:t>
            </a:r>
            <a:r>
              <a:rPr lang="tr-TR" sz="4400" kern="1200" dirty="0" err="1" smtClean="0">
                <a:solidFill>
                  <a:schemeClr val="tx1"/>
                </a:solidFill>
                <a:latin typeface="+mj-lt"/>
                <a:ea typeface="+mj-ea"/>
                <a:cs typeface="+mj-cs"/>
              </a:rPr>
              <a:t>rehne</a:t>
            </a:r>
            <a:r>
              <a:rPr lang="tr-TR" sz="4400" kern="1200" dirty="0" smtClean="0">
                <a:solidFill>
                  <a:schemeClr val="tx1"/>
                </a:solidFill>
                <a:latin typeface="+mj-lt"/>
                <a:ea typeface="+mj-ea"/>
                <a:cs typeface="+mj-cs"/>
              </a:rPr>
              <a:t> dâhil unsurları devretmek, tekrar rehin vermek, başka bir yere nakletmek veya başkaları ile değiştirmek isterse rehin alacaklısının iznini almak zorundadır (</a:t>
            </a:r>
            <a:r>
              <a:rPr lang="tr-TR" sz="4400" kern="1200" dirty="0" err="1" smtClean="0">
                <a:solidFill>
                  <a:schemeClr val="tx1"/>
                </a:solidFill>
                <a:latin typeface="+mj-lt"/>
                <a:ea typeface="+mj-ea"/>
                <a:cs typeface="+mj-cs"/>
              </a:rPr>
              <a:t>TİRK</a:t>
            </a:r>
            <a:r>
              <a:rPr lang="tr-TR" sz="4400" kern="1200" dirty="0" smtClean="0">
                <a:solidFill>
                  <a:schemeClr val="tx1"/>
                </a:solidFill>
                <a:latin typeface="+mj-lt"/>
                <a:ea typeface="+mj-ea"/>
                <a:cs typeface="+mj-cs"/>
              </a:rPr>
              <a:t> md. 10, f. 2). Çünkü bu işlemler normal kullanım ve yararlanma dışında olup rehin alacaklısının hakkını tehlikeye düşürmektedir. </a:t>
            </a:r>
          </a:p>
          <a:p>
            <a:pPr lvl="0"/>
            <a:r>
              <a:rPr lang="tr-TR" sz="4400" kern="1200" dirty="0" smtClean="0">
                <a:solidFill>
                  <a:schemeClr val="tx1"/>
                </a:solidFill>
                <a:latin typeface="+mj-lt"/>
                <a:ea typeface="+mj-ea"/>
                <a:cs typeface="+mj-cs"/>
              </a:rPr>
              <a:t>Rehin alacaklısının rızası alınarak rehin konusu mallar bakımından değişiklikler yapılıyorsa, örneğin makinelerden bazıları kapsamdan çıkarılıyor veya başka unsurlar rehin kapsamına alınıyorsa, bu değişikliklerin noterde yapılacak yeni bir sözleşmeye konu olması ve ayrıca yeni durumun ticaret siciline tescil edilmesi gerekir (</a:t>
            </a:r>
            <a:r>
              <a:rPr lang="tr-TR" sz="4400" kern="1200" dirty="0" err="1" smtClean="0">
                <a:solidFill>
                  <a:schemeClr val="tx1"/>
                </a:solidFill>
                <a:latin typeface="+mj-lt"/>
                <a:ea typeface="+mj-ea"/>
                <a:cs typeface="+mj-cs"/>
              </a:rPr>
              <a:t>TİRK</a:t>
            </a:r>
            <a:r>
              <a:rPr lang="tr-TR" sz="4400" kern="1200" dirty="0" smtClean="0">
                <a:solidFill>
                  <a:schemeClr val="tx1"/>
                </a:solidFill>
                <a:latin typeface="+mj-lt"/>
                <a:ea typeface="+mj-ea"/>
                <a:cs typeface="+mj-cs"/>
              </a:rPr>
              <a:t> md. 10, f. 3, 4).</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lvl="0"/>
            <a:r>
              <a:rPr lang="tr-TR" sz="4400" b="1" kern="1200" dirty="0" smtClean="0">
                <a:solidFill>
                  <a:schemeClr val="tx1"/>
                </a:solidFill>
                <a:latin typeface="+mj-lt"/>
                <a:ea typeface="+mj-ea"/>
                <a:cs typeface="+mj-cs"/>
              </a:rPr>
              <a:t>Rehin İlişkisinin Hüküm ve Sonuçları</a:t>
            </a:r>
            <a:endParaRPr lang="tr-TR" dirty="0"/>
          </a:p>
        </p:txBody>
      </p:sp>
      <p:sp>
        <p:nvSpPr>
          <p:cNvPr id="3" name="2 İçerik Yer Tutucusu"/>
          <p:cNvSpPr>
            <a:spLocks noGrp="1"/>
          </p:cNvSpPr>
          <p:nvPr>
            <p:ph idx="1"/>
          </p:nvPr>
        </p:nvSpPr>
        <p:spPr/>
        <p:txBody>
          <a:bodyPr>
            <a:normAutofit fontScale="55000" lnSpcReduction="20000"/>
          </a:bodyPr>
          <a:lstStyle/>
          <a:p>
            <a:pPr lvl="0"/>
            <a:r>
              <a:rPr lang="tr-TR" sz="4400" kern="1200" dirty="0" err="1" smtClean="0">
                <a:solidFill>
                  <a:schemeClr val="tx1"/>
                </a:solidFill>
                <a:latin typeface="+mj-lt"/>
                <a:ea typeface="+mj-ea"/>
                <a:cs typeface="+mj-cs"/>
              </a:rPr>
              <a:t>TİRK</a:t>
            </a:r>
            <a:r>
              <a:rPr lang="tr-TR" sz="4400" kern="1200" dirty="0" smtClean="0">
                <a:solidFill>
                  <a:schemeClr val="tx1"/>
                </a:solidFill>
                <a:latin typeface="+mj-lt"/>
                <a:ea typeface="+mj-ea"/>
                <a:cs typeface="+mj-cs"/>
              </a:rPr>
              <a:t> md. 11’e göre rehin borçlusu normal şekilde kullanmaya devam ettiği malların korunması için gerekli özen ve dikkati göstermeli, malların değerini koruyucu önlemleri almalıdır. Aksine davranış halinde, hâkim tarafından tanınan süre içinde ek teminat gösterme veya zararı karşılama sorumluluğuyla karşı karşıya kalacaktır. Ayrıca hakkında rehin alacaklısının şikâyeti üzerine ve kusuru da varsa, bir ila beş yıl arasında hapis cezası ve para cezasına hükmedilir. Bunun dışında talep halinde rehin borçlusu rehinle temin edilen alacak miktarına kadar bir tazminata da mahkûm edilebilir (</a:t>
            </a:r>
            <a:r>
              <a:rPr lang="tr-TR" sz="4400" kern="1200" dirty="0" err="1" smtClean="0">
                <a:solidFill>
                  <a:schemeClr val="tx1"/>
                </a:solidFill>
                <a:latin typeface="+mj-lt"/>
                <a:ea typeface="+mj-ea"/>
                <a:cs typeface="+mj-cs"/>
              </a:rPr>
              <a:t>TİRK</a:t>
            </a:r>
            <a:r>
              <a:rPr lang="tr-TR" sz="4400" kern="1200" dirty="0" smtClean="0">
                <a:solidFill>
                  <a:schemeClr val="tx1"/>
                </a:solidFill>
                <a:latin typeface="+mj-lt"/>
                <a:ea typeface="+mj-ea"/>
                <a:cs typeface="+mj-cs"/>
              </a:rPr>
              <a:t> md. 12).</a:t>
            </a:r>
          </a:p>
          <a:p>
            <a:pPr lvl="0"/>
            <a:r>
              <a:rPr lang="tr-TR" sz="4400" kern="1200" dirty="0" smtClean="0">
                <a:solidFill>
                  <a:schemeClr val="tx1"/>
                </a:solidFill>
                <a:latin typeface="+mj-lt"/>
                <a:ea typeface="+mj-ea"/>
                <a:cs typeface="+mj-cs"/>
              </a:rPr>
              <a:t>Rehin alacaklısı rehin konusu mallara karşı onların teminat fonksiyonunu azaltıcı davranışlara (müdahalelerine, tecavüzlerine) karşı dava haklarına sahiptir (</a:t>
            </a:r>
            <a:r>
              <a:rPr lang="tr-TR" sz="4400" kern="1200" dirty="0" err="1" smtClean="0">
                <a:solidFill>
                  <a:schemeClr val="tx1"/>
                </a:solidFill>
                <a:latin typeface="+mj-lt"/>
                <a:ea typeface="+mj-ea"/>
                <a:cs typeface="+mj-cs"/>
              </a:rPr>
              <a:t>TİRK</a:t>
            </a:r>
            <a:r>
              <a:rPr lang="tr-TR" sz="4400" kern="1200" dirty="0" smtClean="0">
                <a:solidFill>
                  <a:schemeClr val="tx1"/>
                </a:solidFill>
                <a:latin typeface="+mj-lt"/>
                <a:ea typeface="+mj-ea"/>
                <a:cs typeface="+mj-cs"/>
              </a:rPr>
              <a:t> md. 3).</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4400" b="1" kern="1200" dirty="0" smtClean="0">
                <a:solidFill>
                  <a:schemeClr val="tx1"/>
                </a:solidFill>
                <a:latin typeface="+mj-lt"/>
                <a:ea typeface="+mj-ea"/>
                <a:cs typeface="+mj-cs"/>
              </a:rPr>
              <a:t> Ticari İşletmenin Özellikleri </a:t>
            </a:r>
            <a:endParaRPr lang="tr-TR" dirty="0"/>
          </a:p>
        </p:txBody>
      </p:sp>
      <p:sp>
        <p:nvSpPr>
          <p:cNvPr id="3" name="2 İçerik Yer Tutucusu"/>
          <p:cNvSpPr>
            <a:spLocks noGrp="1"/>
          </p:cNvSpPr>
          <p:nvPr>
            <p:ph idx="1"/>
          </p:nvPr>
        </p:nvSpPr>
        <p:spPr/>
        <p:txBody>
          <a:bodyPr>
            <a:normAutofit/>
          </a:bodyPr>
          <a:lstStyle/>
          <a:p>
            <a:pPr rtl="0" eaLnBrk="1" latinLnBrk="0" hangingPunct="1"/>
            <a:r>
              <a:rPr lang="tr-TR" sz="3200" b="1" kern="1200" dirty="0" smtClean="0">
                <a:solidFill>
                  <a:schemeClr val="tx1"/>
                </a:solidFill>
                <a:latin typeface="+mn-lt"/>
                <a:ea typeface="+mn-ea"/>
                <a:cs typeface="+mn-cs"/>
              </a:rPr>
              <a:t>Gelir Sağlamayı Hedefleme</a:t>
            </a:r>
            <a:endParaRPr lang="tr-TR" sz="3200" dirty="0" smtClean="0"/>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tr-TR" sz="3200" b="1" kern="1200" dirty="0" smtClean="0">
                <a:solidFill>
                  <a:schemeClr val="tx1"/>
                </a:solidFill>
                <a:latin typeface="+mn-lt"/>
                <a:ea typeface="+mn-ea"/>
                <a:cs typeface="+mn-cs"/>
              </a:rPr>
              <a:t>Devamlılık</a:t>
            </a:r>
          </a:p>
          <a:p>
            <a:pPr rtl="0" eaLnBrk="1" latinLnBrk="0" hangingPunct="1"/>
            <a:r>
              <a:rPr lang="tr-TR" sz="3200" b="1" kern="1200" dirty="0" smtClean="0">
                <a:solidFill>
                  <a:schemeClr val="tx1"/>
                </a:solidFill>
                <a:latin typeface="+mn-lt"/>
                <a:ea typeface="+mn-ea"/>
                <a:cs typeface="+mn-cs"/>
              </a:rPr>
              <a:t>Bağımsızlık</a:t>
            </a:r>
          </a:p>
          <a:p>
            <a:pPr rtl="0" eaLnBrk="1" latinLnBrk="0" hangingPunct="1"/>
            <a:r>
              <a:rPr lang="tr-TR" sz="3200" b="1" kern="1200" dirty="0" smtClean="0">
                <a:solidFill>
                  <a:schemeClr val="tx1"/>
                </a:solidFill>
                <a:latin typeface="+mn-lt"/>
                <a:ea typeface="+mn-ea"/>
                <a:cs typeface="+mn-cs"/>
              </a:rPr>
              <a:t>Esnaf Faaliyeti Sınırlarını Aşma</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lvl="0"/>
            <a:r>
              <a:rPr lang="tr-TR" sz="4400" b="1" kern="1200" dirty="0" smtClean="0">
                <a:solidFill>
                  <a:schemeClr val="tx1"/>
                </a:solidFill>
                <a:latin typeface="+mj-lt"/>
                <a:ea typeface="+mj-ea"/>
                <a:cs typeface="+mj-cs"/>
              </a:rPr>
              <a:t>Rehin İlişkisinin Hüküm ve Sonuçları</a:t>
            </a:r>
            <a:endParaRPr lang="tr-TR" dirty="0"/>
          </a:p>
        </p:txBody>
      </p:sp>
      <p:sp>
        <p:nvSpPr>
          <p:cNvPr id="3" name="2 İçerik Yer Tutucusu"/>
          <p:cNvSpPr>
            <a:spLocks noGrp="1"/>
          </p:cNvSpPr>
          <p:nvPr>
            <p:ph idx="1"/>
          </p:nvPr>
        </p:nvSpPr>
        <p:spPr/>
        <p:txBody>
          <a:bodyPr>
            <a:normAutofit fontScale="40000" lnSpcReduction="20000"/>
          </a:bodyPr>
          <a:lstStyle/>
          <a:p>
            <a:pPr lvl="0"/>
            <a:r>
              <a:rPr lang="tr-TR" sz="4400" kern="1200" dirty="0" smtClean="0">
                <a:solidFill>
                  <a:schemeClr val="tx1"/>
                </a:solidFill>
                <a:latin typeface="+mj-lt"/>
                <a:ea typeface="+mj-ea"/>
                <a:cs typeface="+mj-cs"/>
              </a:rPr>
              <a:t>Rehin alacaklısı, işletmeyi devralan kişiye karşı bu hakkını ileri sürebilir (</a:t>
            </a:r>
            <a:r>
              <a:rPr lang="tr-TR" sz="4400" kern="1200" dirty="0" err="1" smtClean="0">
                <a:solidFill>
                  <a:schemeClr val="tx1"/>
                </a:solidFill>
                <a:latin typeface="+mj-lt"/>
                <a:ea typeface="+mj-ea"/>
                <a:cs typeface="+mj-cs"/>
              </a:rPr>
              <a:t>TİRK</a:t>
            </a:r>
            <a:r>
              <a:rPr lang="tr-TR" sz="4400" kern="1200" dirty="0" smtClean="0">
                <a:solidFill>
                  <a:schemeClr val="tx1"/>
                </a:solidFill>
                <a:latin typeface="+mj-lt"/>
                <a:ea typeface="+mj-ea"/>
                <a:cs typeface="+mj-cs"/>
              </a:rPr>
              <a:t> md. 9, f. 1). İşletmenin rehinli unsurları sicil çevresinde üçüncü kişilere devredilirlerse, bu kişiler sicilin aleniyet ilkesi sebebiyle rehinden haberdar olmadıklarını iddia edemeyeceklerdir. Sicilin olumlu fonksiyonu bu iddianın ileri sürülmesini engellemektedir. Ancak </a:t>
            </a:r>
            <a:r>
              <a:rPr lang="tr-TR" sz="4400" kern="1200" dirty="0" err="1" smtClean="0">
                <a:solidFill>
                  <a:schemeClr val="tx1"/>
                </a:solidFill>
                <a:latin typeface="+mj-lt"/>
                <a:ea typeface="+mj-ea"/>
                <a:cs typeface="+mj-cs"/>
              </a:rPr>
              <a:t>rehne</a:t>
            </a:r>
            <a:r>
              <a:rPr lang="tr-TR" sz="4400" kern="1200" dirty="0" smtClean="0">
                <a:solidFill>
                  <a:schemeClr val="tx1"/>
                </a:solidFill>
                <a:latin typeface="+mj-lt"/>
                <a:ea typeface="+mj-ea"/>
                <a:cs typeface="+mj-cs"/>
              </a:rPr>
              <a:t> konu mal ya da mallardan bazıları ticari işletmenin kayıtlı olduğu ticaret sicili çevresi dışında üçüncü şahıslara satılır veya başka bir rehin işlemine konu olursa, </a:t>
            </a:r>
            <a:r>
              <a:rPr lang="tr-TR" sz="4400" kern="1200" dirty="0" err="1" smtClean="0">
                <a:solidFill>
                  <a:schemeClr val="tx1"/>
                </a:solidFill>
                <a:latin typeface="+mj-lt"/>
                <a:ea typeface="+mj-ea"/>
                <a:cs typeface="+mj-cs"/>
              </a:rPr>
              <a:t>iyiniyeti</a:t>
            </a:r>
            <a:r>
              <a:rPr lang="tr-TR" sz="4400" kern="1200" dirty="0" smtClean="0">
                <a:solidFill>
                  <a:schemeClr val="tx1"/>
                </a:solidFill>
                <a:latin typeface="+mj-lt"/>
                <a:ea typeface="+mj-ea"/>
                <a:cs typeface="+mj-cs"/>
              </a:rPr>
              <a:t> halinde üçüncü şahsın bu mülkiyet veya ayni hakkı korunur (</a:t>
            </a:r>
            <a:r>
              <a:rPr lang="tr-TR" sz="4400" kern="1200" dirty="0" err="1" smtClean="0">
                <a:solidFill>
                  <a:schemeClr val="tx1"/>
                </a:solidFill>
                <a:latin typeface="+mj-lt"/>
                <a:ea typeface="+mj-ea"/>
                <a:cs typeface="+mj-cs"/>
              </a:rPr>
              <a:t>TİRK</a:t>
            </a:r>
            <a:r>
              <a:rPr lang="tr-TR" sz="4400" kern="1200" dirty="0" smtClean="0">
                <a:solidFill>
                  <a:schemeClr val="tx1"/>
                </a:solidFill>
                <a:latin typeface="+mj-lt"/>
                <a:ea typeface="+mj-ea"/>
                <a:cs typeface="+mj-cs"/>
              </a:rPr>
              <a:t> md. 9, f. 2). </a:t>
            </a:r>
          </a:p>
          <a:p>
            <a:pPr lvl="0"/>
            <a:r>
              <a:rPr lang="tr-TR" sz="4400" kern="1200" dirty="0" smtClean="0">
                <a:solidFill>
                  <a:schemeClr val="tx1"/>
                </a:solidFill>
                <a:latin typeface="+mj-lt"/>
                <a:ea typeface="+mj-ea"/>
                <a:cs typeface="+mj-cs"/>
              </a:rPr>
              <a:t>Rehin konusu mallara herhangi bir tazminat veya sigorta bedeli ödenecekse rehin alacaklısı bunlar üzerinde de rehin hakkına sahiptir (</a:t>
            </a:r>
            <a:r>
              <a:rPr lang="tr-TR" sz="4400" kern="1200" dirty="0" err="1" smtClean="0">
                <a:solidFill>
                  <a:schemeClr val="tx1"/>
                </a:solidFill>
                <a:latin typeface="+mj-lt"/>
                <a:ea typeface="+mj-ea"/>
                <a:cs typeface="+mj-cs"/>
              </a:rPr>
              <a:t>TİRK</a:t>
            </a:r>
            <a:r>
              <a:rPr lang="tr-TR" sz="4400" kern="1200" dirty="0" smtClean="0">
                <a:solidFill>
                  <a:schemeClr val="tx1"/>
                </a:solidFill>
                <a:latin typeface="+mj-lt"/>
                <a:ea typeface="+mj-ea"/>
                <a:cs typeface="+mj-cs"/>
              </a:rPr>
              <a:t> md. 9, f. 3).</a:t>
            </a:r>
          </a:p>
          <a:p>
            <a:pPr lvl="0"/>
            <a:r>
              <a:rPr lang="tr-TR" sz="4400" kern="1200" dirty="0" smtClean="0">
                <a:solidFill>
                  <a:schemeClr val="tx1"/>
                </a:solidFill>
                <a:latin typeface="+mj-lt"/>
                <a:ea typeface="+mj-ea"/>
                <a:cs typeface="+mj-cs"/>
              </a:rPr>
              <a:t>Rehin ilişkisinde borçlu borcunu vadesinde ödemezse rehin alacaklısı </a:t>
            </a:r>
            <a:r>
              <a:rPr lang="tr-TR" sz="4400" kern="1200" dirty="0" err="1" smtClean="0">
                <a:solidFill>
                  <a:schemeClr val="tx1"/>
                </a:solidFill>
                <a:latin typeface="+mj-lt"/>
                <a:ea typeface="+mj-ea"/>
                <a:cs typeface="+mj-cs"/>
              </a:rPr>
              <a:t>İİK</a:t>
            </a:r>
            <a:r>
              <a:rPr lang="tr-TR" sz="4400" kern="1200" dirty="0" smtClean="0">
                <a:solidFill>
                  <a:schemeClr val="tx1"/>
                </a:solidFill>
                <a:latin typeface="+mj-lt"/>
                <a:ea typeface="+mj-ea"/>
                <a:cs typeface="+mj-cs"/>
              </a:rPr>
              <a:t> hükümleri (md. 145 vd.) uyarınca rehinli malların satılarak paraya çevrilmesini talep edebilir (</a:t>
            </a:r>
            <a:r>
              <a:rPr lang="tr-TR" sz="4400" kern="1200" dirty="0" err="1" smtClean="0">
                <a:solidFill>
                  <a:schemeClr val="tx1"/>
                </a:solidFill>
                <a:latin typeface="+mj-lt"/>
                <a:ea typeface="+mj-ea"/>
                <a:cs typeface="+mj-cs"/>
              </a:rPr>
              <a:t>TİRK</a:t>
            </a:r>
            <a:r>
              <a:rPr lang="tr-TR" sz="4400" kern="1200" dirty="0" smtClean="0">
                <a:solidFill>
                  <a:schemeClr val="tx1"/>
                </a:solidFill>
                <a:latin typeface="+mj-lt"/>
                <a:ea typeface="+mj-ea"/>
                <a:cs typeface="+mj-cs"/>
              </a:rPr>
              <a:t> md. 14, f. 2) veya şartlara göre ihtiyati haciz isteyebilir (</a:t>
            </a:r>
            <a:r>
              <a:rPr lang="tr-TR" sz="4400" kern="1200" dirty="0" err="1" smtClean="0">
                <a:solidFill>
                  <a:schemeClr val="tx1"/>
                </a:solidFill>
                <a:latin typeface="+mj-lt"/>
                <a:ea typeface="+mj-ea"/>
                <a:cs typeface="+mj-cs"/>
              </a:rPr>
              <a:t>TİRK</a:t>
            </a:r>
            <a:r>
              <a:rPr lang="tr-TR" sz="4400" kern="1200" dirty="0" smtClean="0">
                <a:solidFill>
                  <a:schemeClr val="tx1"/>
                </a:solidFill>
                <a:latin typeface="+mj-lt"/>
                <a:ea typeface="+mj-ea"/>
                <a:cs typeface="+mj-cs"/>
              </a:rPr>
              <a:t> md. 14, f. 3). Bu yollar dışında, borç ödenmediği takdirde rehin konusu malların doğrudan rehin alacaklısına kalacağına dair sözleşmeler geçersizdir (</a:t>
            </a:r>
            <a:r>
              <a:rPr lang="tr-TR" sz="4400" kern="1200" dirty="0" err="1" smtClean="0">
                <a:solidFill>
                  <a:schemeClr val="tx1"/>
                </a:solidFill>
                <a:latin typeface="+mj-lt"/>
                <a:ea typeface="+mj-ea"/>
                <a:cs typeface="+mj-cs"/>
              </a:rPr>
              <a:t>TİRK</a:t>
            </a:r>
            <a:r>
              <a:rPr lang="tr-TR" sz="4400" kern="1200" dirty="0" smtClean="0">
                <a:solidFill>
                  <a:schemeClr val="tx1"/>
                </a:solidFill>
                <a:latin typeface="+mj-lt"/>
                <a:ea typeface="+mj-ea"/>
                <a:cs typeface="+mj-cs"/>
              </a:rPr>
              <a:t> md. 14, f.1). Buna rehin hukukunda </a:t>
            </a:r>
            <a:r>
              <a:rPr lang="tr-TR" sz="4400" kern="1200" dirty="0" err="1" smtClean="0">
                <a:solidFill>
                  <a:schemeClr val="tx1"/>
                </a:solidFill>
                <a:latin typeface="+mj-lt"/>
                <a:ea typeface="+mj-ea"/>
                <a:cs typeface="+mj-cs"/>
              </a:rPr>
              <a:t>Lex</a:t>
            </a:r>
            <a:r>
              <a:rPr lang="tr-TR" sz="4400" kern="1200" dirty="0" smtClean="0">
                <a:solidFill>
                  <a:schemeClr val="tx1"/>
                </a:solidFill>
                <a:latin typeface="+mj-lt"/>
                <a:ea typeface="+mj-ea"/>
                <a:cs typeface="+mj-cs"/>
              </a:rPr>
              <a:t> </a:t>
            </a:r>
            <a:r>
              <a:rPr lang="tr-TR" sz="4400" kern="1200" dirty="0" err="1" smtClean="0">
                <a:solidFill>
                  <a:schemeClr val="tx1"/>
                </a:solidFill>
                <a:latin typeface="+mj-lt"/>
                <a:ea typeface="+mj-ea"/>
                <a:cs typeface="+mj-cs"/>
              </a:rPr>
              <a:t>Commissoria</a:t>
            </a:r>
            <a:r>
              <a:rPr lang="tr-TR" sz="4400" kern="1200" dirty="0" smtClean="0">
                <a:solidFill>
                  <a:schemeClr val="tx1"/>
                </a:solidFill>
                <a:latin typeface="+mj-lt"/>
                <a:ea typeface="+mj-ea"/>
                <a:cs typeface="+mj-cs"/>
              </a:rPr>
              <a:t> yasağı adı verilir. </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4400" b="1" kern="1200" dirty="0" smtClean="0">
                <a:solidFill>
                  <a:schemeClr val="tx1"/>
                </a:solidFill>
                <a:latin typeface="+mj-lt"/>
                <a:ea typeface="+mj-ea"/>
                <a:cs typeface="+mj-cs"/>
              </a:rPr>
              <a:t>Rehin İlişkisinin Sona Ermesi</a:t>
            </a:r>
            <a:endParaRPr lang="tr-TR" dirty="0"/>
          </a:p>
        </p:txBody>
      </p:sp>
      <p:sp>
        <p:nvSpPr>
          <p:cNvPr id="3" name="2 İçerik Yer Tutucusu"/>
          <p:cNvSpPr>
            <a:spLocks noGrp="1"/>
          </p:cNvSpPr>
          <p:nvPr>
            <p:ph idx="1"/>
          </p:nvPr>
        </p:nvSpPr>
        <p:spPr/>
        <p:txBody>
          <a:bodyPr>
            <a:normAutofit fontScale="47500" lnSpcReduction="20000"/>
          </a:bodyPr>
          <a:lstStyle/>
          <a:p>
            <a:pPr lvl="0"/>
            <a:r>
              <a:rPr lang="tr-TR" sz="4400" kern="1200" dirty="0" smtClean="0">
                <a:solidFill>
                  <a:schemeClr val="tx1"/>
                </a:solidFill>
                <a:latin typeface="+mj-lt"/>
                <a:ea typeface="+mj-ea"/>
                <a:cs typeface="+mj-cs"/>
              </a:rPr>
              <a:t>Rehin borçlusu olan işletme sahibi borcunu öderse feri hak olan rehin de sona erer ve alacaklıdan sicildeki rehin kaydının silinmesini ister (</a:t>
            </a:r>
            <a:r>
              <a:rPr lang="tr-TR" sz="4400" kern="1200" dirty="0" err="1" smtClean="0">
                <a:solidFill>
                  <a:schemeClr val="tx1"/>
                </a:solidFill>
                <a:latin typeface="+mj-lt"/>
                <a:ea typeface="+mj-ea"/>
                <a:cs typeface="+mj-cs"/>
              </a:rPr>
              <a:t>TİRK</a:t>
            </a:r>
            <a:r>
              <a:rPr lang="tr-TR" sz="4400" kern="1200" dirty="0" smtClean="0">
                <a:solidFill>
                  <a:schemeClr val="tx1"/>
                </a:solidFill>
                <a:latin typeface="+mj-lt"/>
                <a:ea typeface="+mj-ea"/>
                <a:cs typeface="+mj-cs"/>
              </a:rPr>
              <a:t> md. 19, f. 1). Rehin alacaklısı eğer bu istemi haksız yere yerine getirmezse rehin borçlusu icra mahkemesinden rehin kaydının kaldırılmasını (</a:t>
            </a:r>
            <a:r>
              <a:rPr lang="tr-TR" sz="4400" kern="1200" dirty="0" err="1" smtClean="0">
                <a:solidFill>
                  <a:schemeClr val="tx1"/>
                </a:solidFill>
                <a:latin typeface="+mj-lt"/>
                <a:ea typeface="+mj-ea"/>
                <a:cs typeface="+mj-cs"/>
              </a:rPr>
              <a:t>TİRK</a:t>
            </a:r>
            <a:r>
              <a:rPr lang="tr-TR" sz="4400" kern="1200" dirty="0" smtClean="0">
                <a:solidFill>
                  <a:schemeClr val="tx1"/>
                </a:solidFill>
                <a:latin typeface="+mj-lt"/>
                <a:ea typeface="+mj-ea"/>
                <a:cs typeface="+mj-cs"/>
              </a:rPr>
              <a:t> md. 19, f. 2; </a:t>
            </a:r>
            <a:r>
              <a:rPr lang="tr-TR" sz="4400" kern="1200" dirty="0" err="1" smtClean="0">
                <a:solidFill>
                  <a:schemeClr val="tx1"/>
                </a:solidFill>
                <a:latin typeface="+mj-lt"/>
                <a:ea typeface="+mj-ea"/>
                <a:cs typeface="+mj-cs"/>
              </a:rPr>
              <a:t>İİK</a:t>
            </a:r>
            <a:r>
              <a:rPr lang="tr-TR" sz="4400" kern="1200" dirty="0" smtClean="0">
                <a:solidFill>
                  <a:schemeClr val="tx1"/>
                </a:solidFill>
                <a:latin typeface="+mj-lt"/>
                <a:ea typeface="+mj-ea"/>
                <a:cs typeface="+mj-cs"/>
              </a:rPr>
              <a:t> md. 153) talep edebilir.</a:t>
            </a:r>
          </a:p>
          <a:p>
            <a:pPr lvl="0"/>
            <a:r>
              <a:rPr lang="tr-TR" sz="4400" kern="1200" dirty="0" smtClean="0">
                <a:solidFill>
                  <a:schemeClr val="tx1"/>
                </a:solidFill>
                <a:latin typeface="+mj-lt"/>
                <a:ea typeface="+mj-ea"/>
                <a:cs typeface="+mj-cs"/>
              </a:rPr>
              <a:t>Ticari işletme ticaret sicilinden silinirse sicil memuru rehin alacaklısına derhal durumu bildirir ve böylece alacağın tamamı muaccel olur (</a:t>
            </a:r>
            <a:r>
              <a:rPr lang="tr-TR" sz="4400" kern="1200" dirty="0" err="1" smtClean="0">
                <a:solidFill>
                  <a:schemeClr val="tx1"/>
                </a:solidFill>
                <a:latin typeface="+mj-lt"/>
                <a:ea typeface="+mj-ea"/>
                <a:cs typeface="+mj-cs"/>
              </a:rPr>
              <a:t>TİRK</a:t>
            </a:r>
            <a:r>
              <a:rPr lang="tr-TR" sz="4400" kern="1200" dirty="0" smtClean="0">
                <a:solidFill>
                  <a:schemeClr val="tx1"/>
                </a:solidFill>
                <a:latin typeface="+mj-lt"/>
                <a:ea typeface="+mj-ea"/>
                <a:cs typeface="+mj-cs"/>
              </a:rPr>
              <a:t> md. 18, f. 2). Bu durumda alacaklı iki ay içinde </a:t>
            </a:r>
            <a:r>
              <a:rPr lang="tr-TR" sz="4400" kern="1200" dirty="0" err="1" smtClean="0">
                <a:solidFill>
                  <a:schemeClr val="tx1"/>
                </a:solidFill>
                <a:latin typeface="+mj-lt"/>
                <a:ea typeface="+mj-ea"/>
                <a:cs typeface="+mj-cs"/>
              </a:rPr>
              <a:t>rehnin</a:t>
            </a:r>
            <a:r>
              <a:rPr lang="tr-TR" sz="4400" kern="1200" dirty="0" smtClean="0">
                <a:solidFill>
                  <a:schemeClr val="tx1"/>
                </a:solidFill>
                <a:latin typeface="+mj-lt"/>
                <a:ea typeface="+mj-ea"/>
                <a:cs typeface="+mj-cs"/>
              </a:rPr>
              <a:t> paraya çevrilmesi yoluyla takibe girişmelidir. Aksi halde rehin yoluyla takip hakkı düşer (</a:t>
            </a:r>
            <a:r>
              <a:rPr lang="tr-TR" sz="4400" kern="1200" dirty="0" err="1" smtClean="0">
                <a:solidFill>
                  <a:schemeClr val="tx1"/>
                </a:solidFill>
                <a:latin typeface="+mj-lt"/>
                <a:ea typeface="+mj-ea"/>
                <a:cs typeface="+mj-cs"/>
              </a:rPr>
              <a:t>TİRK</a:t>
            </a:r>
            <a:r>
              <a:rPr lang="tr-TR" sz="4400" kern="1200" dirty="0" smtClean="0">
                <a:solidFill>
                  <a:schemeClr val="tx1"/>
                </a:solidFill>
                <a:latin typeface="+mj-lt"/>
                <a:ea typeface="+mj-ea"/>
                <a:cs typeface="+mj-cs"/>
              </a:rPr>
              <a:t> md. 18, f. 3). İki aylık süre hak düşürücü niteliktedir. Bu süre içinde rehin yoluyla takibe girişmeyen alacaklı alacağını genel hükümlere göre takip edebilir (</a:t>
            </a:r>
            <a:r>
              <a:rPr lang="tr-TR" sz="4400" kern="1200" dirty="0" err="1" smtClean="0">
                <a:solidFill>
                  <a:schemeClr val="tx1"/>
                </a:solidFill>
                <a:latin typeface="+mj-lt"/>
                <a:ea typeface="+mj-ea"/>
                <a:cs typeface="+mj-cs"/>
              </a:rPr>
              <a:t>TİRK</a:t>
            </a:r>
            <a:r>
              <a:rPr lang="tr-TR" sz="4400" kern="1200" dirty="0" smtClean="0">
                <a:solidFill>
                  <a:schemeClr val="tx1"/>
                </a:solidFill>
                <a:latin typeface="+mj-lt"/>
                <a:ea typeface="+mj-ea"/>
                <a:cs typeface="+mj-cs"/>
              </a:rPr>
              <a:t> md. 18, f. 4).</a:t>
            </a:r>
          </a:p>
          <a:p>
            <a:pPr lvl="0"/>
            <a:r>
              <a:rPr lang="tr-TR" sz="4400" kern="1200" dirty="0" smtClean="0">
                <a:solidFill>
                  <a:schemeClr val="tx1"/>
                </a:solidFill>
                <a:latin typeface="+mj-lt"/>
                <a:ea typeface="+mj-ea"/>
                <a:cs typeface="+mj-cs"/>
              </a:rPr>
              <a:t>Ticari işletme </a:t>
            </a:r>
            <a:r>
              <a:rPr lang="tr-TR" sz="4400" kern="1200" dirty="0" err="1" smtClean="0">
                <a:solidFill>
                  <a:schemeClr val="tx1"/>
                </a:solidFill>
                <a:latin typeface="+mj-lt"/>
                <a:ea typeface="+mj-ea"/>
                <a:cs typeface="+mj-cs"/>
              </a:rPr>
              <a:t>rehni</a:t>
            </a:r>
            <a:r>
              <a:rPr lang="tr-TR" sz="4400" kern="1200" dirty="0" smtClean="0">
                <a:solidFill>
                  <a:schemeClr val="tx1"/>
                </a:solidFill>
                <a:latin typeface="+mj-lt"/>
                <a:ea typeface="+mj-ea"/>
                <a:cs typeface="+mj-cs"/>
              </a:rPr>
              <a:t> hakkında </a:t>
            </a:r>
            <a:r>
              <a:rPr lang="tr-TR" sz="4400" kern="1200" dirty="0" err="1" smtClean="0">
                <a:solidFill>
                  <a:schemeClr val="tx1"/>
                </a:solidFill>
                <a:latin typeface="+mj-lt"/>
                <a:ea typeface="+mj-ea"/>
                <a:cs typeface="+mj-cs"/>
              </a:rPr>
              <a:t>TİRK’da</a:t>
            </a:r>
            <a:r>
              <a:rPr lang="tr-TR" sz="4400" kern="1200" dirty="0" smtClean="0">
                <a:solidFill>
                  <a:schemeClr val="tx1"/>
                </a:solidFill>
                <a:latin typeface="+mj-lt"/>
                <a:ea typeface="+mj-ea"/>
                <a:cs typeface="+mj-cs"/>
              </a:rPr>
              <a:t> özel hüküm bulunmayan hallerde taşınmaz </a:t>
            </a:r>
            <a:r>
              <a:rPr lang="tr-TR" sz="4400" kern="1200" dirty="0" err="1" smtClean="0">
                <a:solidFill>
                  <a:schemeClr val="tx1"/>
                </a:solidFill>
                <a:latin typeface="+mj-lt"/>
                <a:ea typeface="+mj-ea"/>
                <a:cs typeface="+mj-cs"/>
              </a:rPr>
              <a:t>rehnine</a:t>
            </a:r>
            <a:r>
              <a:rPr lang="tr-TR" sz="4400" kern="1200" dirty="0" smtClean="0">
                <a:solidFill>
                  <a:schemeClr val="tx1"/>
                </a:solidFill>
                <a:latin typeface="+mj-lt"/>
                <a:ea typeface="+mj-ea"/>
                <a:cs typeface="+mj-cs"/>
              </a:rPr>
              <a:t> ilişkin hükümlerden ticari işletme </a:t>
            </a:r>
            <a:r>
              <a:rPr lang="tr-TR" sz="4400" kern="1200" dirty="0" err="1" smtClean="0">
                <a:solidFill>
                  <a:schemeClr val="tx1"/>
                </a:solidFill>
                <a:latin typeface="+mj-lt"/>
                <a:ea typeface="+mj-ea"/>
                <a:cs typeface="+mj-cs"/>
              </a:rPr>
              <a:t>rehnine</a:t>
            </a:r>
            <a:r>
              <a:rPr lang="tr-TR" sz="4400" kern="1200" dirty="0" smtClean="0">
                <a:solidFill>
                  <a:schemeClr val="tx1"/>
                </a:solidFill>
                <a:latin typeface="+mj-lt"/>
                <a:ea typeface="+mj-ea"/>
                <a:cs typeface="+mj-cs"/>
              </a:rPr>
              <a:t> nitelikçe uygun olanları uygulanır (</a:t>
            </a:r>
            <a:r>
              <a:rPr lang="tr-TR" sz="4400" kern="1200" dirty="0" err="1" smtClean="0">
                <a:solidFill>
                  <a:schemeClr val="tx1"/>
                </a:solidFill>
                <a:latin typeface="+mj-lt"/>
                <a:ea typeface="+mj-ea"/>
                <a:cs typeface="+mj-cs"/>
              </a:rPr>
              <a:t>TİRK</a:t>
            </a:r>
            <a:r>
              <a:rPr lang="tr-TR" sz="4400" kern="1200" dirty="0" smtClean="0">
                <a:solidFill>
                  <a:schemeClr val="tx1"/>
                </a:solidFill>
                <a:latin typeface="+mj-lt"/>
                <a:ea typeface="+mj-ea"/>
                <a:cs typeface="+mj-cs"/>
              </a:rPr>
              <a:t> md. 20).</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lvl="0"/>
            <a:r>
              <a:rPr lang="tr-TR" sz="4400" b="1" kern="1200" dirty="0" smtClean="0">
                <a:solidFill>
                  <a:schemeClr val="tx1"/>
                </a:solidFill>
                <a:latin typeface="+mj-lt"/>
                <a:ea typeface="+mj-ea"/>
                <a:cs typeface="+mj-cs"/>
              </a:rPr>
              <a:t> Ticari İşletmenin Ticaret Şirketlerinin Bölünmesine ve</a:t>
            </a:r>
            <a:br>
              <a:rPr lang="tr-TR" sz="4400" b="1" kern="1200" dirty="0" smtClean="0">
                <a:solidFill>
                  <a:schemeClr val="tx1"/>
                </a:solidFill>
                <a:latin typeface="+mj-lt"/>
                <a:ea typeface="+mj-ea"/>
                <a:cs typeface="+mj-cs"/>
              </a:rPr>
            </a:br>
            <a:r>
              <a:rPr lang="tr-TR" sz="4400" b="1" kern="1200" dirty="0" smtClean="0">
                <a:solidFill>
                  <a:schemeClr val="tx1"/>
                </a:solidFill>
                <a:latin typeface="+mj-lt"/>
                <a:ea typeface="+mj-ea"/>
                <a:cs typeface="+mj-cs"/>
              </a:rPr>
              <a:t>    Tür Değiştirmesine Konu Olması  </a:t>
            </a:r>
            <a:endParaRPr lang="tr-TR" dirty="0"/>
          </a:p>
        </p:txBody>
      </p:sp>
      <p:sp>
        <p:nvSpPr>
          <p:cNvPr id="3" name="2 İçerik Yer Tutucusu"/>
          <p:cNvSpPr>
            <a:spLocks noGrp="1"/>
          </p:cNvSpPr>
          <p:nvPr>
            <p:ph idx="1"/>
          </p:nvPr>
        </p:nvSpPr>
        <p:spPr/>
        <p:txBody>
          <a:bodyPr>
            <a:normAutofit fontScale="77500" lnSpcReduction="20000"/>
          </a:bodyPr>
          <a:lstStyle/>
          <a:p>
            <a:pPr lvl="0"/>
            <a:r>
              <a:rPr lang="tr-TR" sz="4400" kern="1200" dirty="0" smtClean="0">
                <a:solidFill>
                  <a:schemeClr val="tx1"/>
                </a:solidFill>
                <a:latin typeface="+mj-lt"/>
                <a:ea typeface="+mj-ea"/>
                <a:cs typeface="+mj-cs"/>
              </a:rPr>
              <a:t>Ticari işletmelerin birleşme ve tür değiştirme ile ilgili işlemlere katılması özel bir düzenlemeye bağlanmıştır (TTK md. 194; </a:t>
            </a:r>
            <a:r>
              <a:rPr lang="tr-TR" sz="4400" kern="1200" dirty="0" err="1" smtClean="0">
                <a:solidFill>
                  <a:schemeClr val="tx1"/>
                </a:solidFill>
                <a:latin typeface="+mj-lt"/>
                <a:ea typeface="+mj-ea"/>
                <a:cs typeface="+mj-cs"/>
              </a:rPr>
              <a:t>TSY</a:t>
            </a:r>
            <a:r>
              <a:rPr lang="tr-TR" sz="4400" kern="1200" dirty="0" smtClean="0">
                <a:solidFill>
                  <a:schemeClr val="tx1"/>
                </a:solidFill>
                <a:latin typeface="+mj-lt"/>
                <a:ea typeface="+mj-ea"/>
                <a:cs typeface="+mj-cs"/>
              </a:rPr>
              <a:t> md. 132 vd). Buna göre bir ticari işletme, bir ticaret şirketiyle, onun tarafından devralınmak suretiyle birleşebilir. </a:t>
            </a:r>
          </a:p>
          <a:p>
            <a:pPr lvl="0"/>
            <a:r>
              <a:rPr lang="tr-TR" sz="4400" kern="1200" dirty="0" smtClean="0">
                <a:solidFill>
                  <a:schemeClr val="tx1"/>
                </a:solidFill>
                <a:latin typeface="+mj-lt"/>
                <a:ea typeface="+mj-ea"/>
                <a:cs typeface="+mj-cs"/>
              </a:rPr>
              <a:t>Bu durumda getirilen ticari işletmenin, yeni kurulan şirketin sermayesini oluşturması sebebiyle değer takdiri yapılması gerekmektedir. </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lvl="0"/>
            <a:r>
              <a:rPr lang="tr-TR" sz="4400" b="1" kern="1200" dirty="0" smtClean="0">
                <a:solidFill>
                  <a:schemeClr val="tx1"/>
                </a:solidFill>
                <a:latin typeface="+mj-lt"/>
                <a:ea typeface="+mj-ea"/>
                <a:cs typeface="+mj-cs"/>
              </a:rPr>
              <a:t> Ticari İşletmenin Ticaret Şirketlerinin Bölünmesine ve</a:t>
            </a:r>
            <a:br>
              <a:rPr lang="tr-TR" sz="4400" b="1" kern="1200" dirty="0" smtClean="0">
                <a:solidFill>
                  <a:schemeClr val="tx1"/>
                </a:solidFill>
                <a:latin typeface="+mj-lt"/>
                <a:ea typeface="+mj-ea"/>
                <a:cs typeface="+mj-cs"/>
              </a:rPr>
            </a:br>
            <a:r>
              <a:rPr lang="tr-TR" sz="4400" b="1" kern="1200" dirty="0" smtClean="0">
                <a:solidFill>
                  <a:schemeClr val="tx1"/>
                </a:solidFill>
                <a:latin typeface="+mj-lt"/>
                <a:ea typeface="+mj-ea"/>
                <a:cs typeface="+mj-cs"/>
              </a:rPr>
              <a:t>    Tür Değiştirmesine Konu Olması  </a:t>
            </a:r>
            <a:endParaRPr lang="tr-TR" dirty="0"/>
          </a:p>
        </p:txBody>
      </p:sp>
      <p:sp>
        <p:nvSpPr>
          <p:cNvPr id="3" name="2 İçerik Yer Tutucusu"/>
          <p:cNvSpPr>
            <a:spLocks noGrp="1"/>
          </p:cNvSpPr>
          <p:nvPr>
            <p:ph idx="1"/>
          </p:nvPr>
        </p:nvSpPr>
        <p:spPr/>
        <p:txBody>
          <a:bodyPr>
            <a:normAutofit fontScale="55000" lnSpcReduction="20000"/>
          </a:bodyPr>
          <a:lstStyle/>
          <a:p>
            <a:pPr lvl="0"/>
            <a:r>
              <a:rPr lang="tr-TR" sz="4400" kern="1200" dirty="0" smtClean="0">
                <a:solidFill>
                  <a:schemeClr val="tx1"/>
                </a:solidFill>
                <a:latin typeface="+mj-lt"/>
                <a:ea typeface="+mj-ea"/>
                <a:cs typeface="+mj-cs"/>
              </a:rPr>
              <a:t>Bir ticaret şirketinin malvarlığını dağıtmadan ticari işletme halini alması da mümkündür. Bunun için söz konusu ticaret şirketinin paylarının tümü, ticari işletmeyi işletecek kişi veya kişiler tarafından devralınmalı ve ticari işletme bu kişi veya kişiler adına ticaret siciline tescil ve ilan edilmelidir. </a:t>
            </a:r>
          </a:p>
          <a:p>
            <a:pPr lvl="0"/>
            <a:r>
              <a:rPr lang="tr-TR" sz="4400" kern="1200" dirty="0" smtClean="0">
                <a:solidFill>
                  <a:schemeClr val="tx1"/>
                </a:solidFill>
                <a:latin typeface="+mj-lt"/>
                <a:ea typeface="+mj-ea"/>
                <a:cs typeface="+mj-cs"/>
              </a:rPr>
              <a:t>Bu hâlde, ticari işletmeye dönüştürülen ticaret şirketi, bir </a:t>
            </a:r>
            <a:r>
              <a:rPr lang="tr-TR" sz="4400" kern="1200" dirty="0" err="1" smtClean="0">
                <a:solidFill>
                  <a:schemeClr val="tx1"/>
                </a:solidFill>
                <a:latin typeface="+mj-lt"/>
                <a:ea typeface="+mj-ea"/>
                <a:cs typeface="+mj-cs"/>
              </a:rPr>
              <a:t>kollektif</a:t>
            </a:r>
            <a:r>
              <a:rPr lang="tr-TR" sz="4400" kern="1200" dirty="0" smtClean="0">
                <a:solidFill>
                  <a:schemeClr val="tx1"/>
                </a:solidFill>
                <a:latin typeface="+mj-lt"/>
                <a:ea typeface="+mj-ea"/>
                <a:cs typeface="+mj-cs"/>
              </a:rPr>
              <a:t> veya komandit şirket ise mezkûr ticaret şirketinin borçlarından, ticari işletmeyi işletecek kişi ve kişiler ile ticaret şirketinin eski ortakları da üç yıllık süreyle (TTK md. 264) </a:t>
            </a:r>
            <a:r>
              <a:rPr lang="tr-TR" sz="4400" kern="1200" dirty="0" err="1" smtClean="0">
                <a:solidFill>
                  <a:schemeClr val="tx1"/>
                </a:solidFill>
                <a:latin typeface="+mj-lt"/>
                <a:ea typeface="+mj-ea"/>
                <a:cs typeface="+mj-cs"/>
              </a:rPr>
              <a:t>müteselsilen</a:t>
            </a:r>
            <a:r>
              <a:rPr lang="tr-TR" sz="4400" kern="1200" dirty="0" smtClean="0">
                <a:solidFill>
                  <a:schemeClr val="tx1"/>
                </a:solidFill>
                <a:latin typeface="+mj-lt"/>
                <a:ea typeface="+mj-ea"/>
                <a:cs typeface="+mj-cs"/>
              </a:rPr>
              <a:t> sorumlu olurlar. Bu sorumluluk </a:t>
            </a:r>
            <a:r>
              <a:rPr lang="tr-TR" sz="4400" kern="1200" dirty="0" err="1" smtClean="0">
                <a:solidFill>
                  <a:schemeClr val="tx1"/>
                </a:solidFill>
                <a:latin typeface="+mj-lt"/>
                <a:ea typeface="+mj-ea"/>
                <a:cs typeface="+mj-cs"/>
              </a:rPr>
              <a:t>kollektif</a:t>
            </a:r>
            <a:r>
              <a:rPr lang="tr-TR" sz="4400" kern="1200" dirty="0" smtClean="0">
                <a:solidFill>
                  <a:schemeClr val="tx1"/>
                </a:solidFill>
                <a:latin typeface="+mj-lt"/>
                <a:ea typeface="+mj-ea"/>
                <a:cs typeface="+mj-cs"/>
              </a:rPr>
              <a:t> şirket ortakları ve komandite ortak bakımından sınırsız, şirketteki komanditer ortak bakımından sınırlıdır. </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lvl="0"/>
            <a:r>
              <a:rPr lang="tr-TR" sz="4400" b="1" kern="1200" dirty="0" smtClean="0">
                <a:solidFill>
                  <a:schemeClr val="tx1"/>
                </a:solidFill>
                <a:latin typeface="+mj-lt"/>
                <a:ea typeface="+mj-ea"/>
                <a:cs typeface="+mj-cs"/>
              </a:rPr>
              <a:t> Ticari İşletmenin Ölüm Olayı Nedeniyle Mirasçılara Geçmesi</a:t>
            </a:r>
            <a:endParaRPr lang="tr-TR" dirty="0"/>
          </a:p>
        </p:txBody>
      </p:sp>
      <p:sp>
        <p:nvSpPr>
          <p:cNvPr id="3" name="2 İçerik Yer Tutucusu"/>
          <p:cNvSpPr>
            <a:spLocks noGrp="1"/>
          </p:cNvSpPr>
          <p:nvPr>
            <p:ph idx="1"/>
          </p:nvPr>
        </p:nvSpPr>
        <p:spPr/>
        <p:txBody>
          <a:bodyPr>
            <a:normAutofit fontScale="55000" lnSpcReduction="20000"/>
          </a:bodyPr>
          <a:lstStyle/>
          <a:p>
            <a:pPr lvl="0"/>
            <a:r>
              <a:rPr lang="tr-TR" sz="4400" kern="1200" dirty="0" smtClean="0">
                <a:solidFill>
                  <a:schemeClr val="tx1"/>
                </a:solidFill>
                <a:latin typeface="+mj-lt"/>
                <a:ea typeface="+mj-ea"/>
                <a:cs typeface="+mj-cs"/>
              </a:rPr>
              <a:t>Ticari işletmenin mirasçılara geçmesi ticaret hukuku açısından özellik </a:t>
            </a:r>
            <a:r>
              <a:rPr lang="tr-TR" sz="4400" kern="1200" dirty="0" err="1" smtClean="0">
                <a:solidFill>
                  <a:schemeClr val="tx1"/>
                </a:solidFill>
                <a:latin typeface="+mj-lt"/>
                <a:ea typeface="+mj-ea"/>
                <a:cs typeface="+mj-cs"/>
              </a:rPr>
              <a:t>arzeden</a:t>
            </a:r>
            <a:r>
              <a:rPr lang="tr-TR" sz="4400" kern="1200" dirty="0" smtClean="0">
                <a:solidFill>
                  <a:schemeClr val="tx1"/>
                </a:solidFill>
                <a:latin typeface="+mj-lt"/>
                <a:ea typeface="+mj-ea"/>
                <a:cs typeface="+mj-cs"/>
              </a:rPr>
              <a:t> bir husus değildir. Esasen bu konuda özel bir düzenleme de yoktur. Ticari işletme ekonomik bir bütün olduğu için yani para veya parayla ifade edilen bir takım unsurları ihtiva ettiğinden normal intikal kuralları içinde mirasçılara geçecektir. </a:t>
            </a:r>
          </a:p>
          <a:p>
            <a:pPr lvl="0"/>
            <a:r>
              <a:rPr lang="tr-TR" sz="4400" kern="1200" dirty="0" smtClean="0">
                <a:solidFill>
                  <a:schemeClr val="tx1"/>
                </a:solidFill>
                <a:latin typeface="+mj-lt"/>
                <a:ea typeface="+mj-ea"/>
                <a:cs typeface="+mj-cs"/>
              </a:rPr>
              <a:t>Ticari işletmenin külli </a:t>
            </a:r>
            <a:r>
              <a:rPr lang="tr-TR" sz="4400" kern="1200" dirty="0" err="1" smtClean="0">
                <a:solidFill>
                  <a:schemeClr val="tx1"/>
                </a:solidFill>
                <a:latin typeface="+mj-lt"/>
                <a:ea typeface="+mj-ea"/>
                <a:cs typeface="+mj-cs"/>
              </a:rPr>
              <a:t>halefiyet</a:t>
            </a:r>
            <a:r>
              <a:rPr lang="tr-TR" sz="4400" kern="1200" dirty="0" smtClean="0">
                <a:solidFill>
                  <a:schemeClr val="tx1"/>
                </a:solidFill>
                <a:latin typeface="+mj-lt"/>
                <a:ea typeface="+mj-ea"/>
                <a:cs typeface="+mj-cs"/>
              </a:rPr>
              <a:t> ilkesi içinde mirasçılara geçmesi, mirasçıların henüz paylaştırılmamış işletme unsurları üzerindeki elbirliği mülkiyeti hakları, işlemeye ait unsurların paylaştırılması gibi özel hususlar </a:t>
            </a:r>
            <a:r>
              <a:rPr lang="tr-TR" sz="4400" kern="1200" dirty="0" err="1" smtClean="0">
                <a:solidFill>
                  <a:schemeClr val="tx1"/>
                </a:solidFill>
                <a:latin typeface="+mj-lt"/>
                <a:ea typeface="+mj-ea"/>
                <a:cs typeface="+mj-cs"/>
              </a:rPr>
              <a:t>MK’nın</a:t>
            </a:r>
            <a:r>
              <a:rPr lang="tr-TR" sz="4400" kern="1200" dirty="0" smtClean="0">
                <a:solidFill>
                  <a:schemeClr val="tx1"/>
                </a:solidFill>
                <a:latin typeface="+mj-lt"/>
                <a:ea typeface="+mj-ea"/>
                <a:cs typeface="+mj-cs"/>
              </a:rPr>
              <a:t> miras hukuku kitabına ilişkin konulardır. Bu nedenle oradaki genel hükümlere göz atılmalıdır. </a:t>
            </a:r>
          </a:p>
          <a:p>
            <a:endParaRPr lang="tr-T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tr-TR" sz="3200" b="1" kern="1200" dirty="0" smtClean="0">
                <a:solidFill>
                  <a:schemeClr val="tx1"/>
                </a:solidFill>
                <a:latin typeface="+mn-lt"/>
                <a:ea typeface="+mn-ea"/>
                <a:cs typeface="+mn-cs"/>
              </a:rPr>
              <a:t>Gelir Sağlamayı Hedefleme</a:t>
            </a:r>
            <a:endParaRPr lang="tr-TR" dirty="0"/>
          </a:p>
        </p:txBody>
      </p:sp>
      <p:sp>
        <p:nvSpPr>
          <p:cNvPr id="3" name="2 İçerik Yer Tutucusu"/>
          <p:cNvSpPr>
            <a:spLocks noGrp="1"/>
          </p:cNvSpPr>
          <p:nvPr>
            <p:ph idx="1"/>
          </p:nvPr>
        </p:nvSpPr>
        <p:spPr/>
        <p:txBody>
          <a:bodyPr>
            <a:normAutofit fontScale="70000" lnSpcReduction="20000"/>
          </a:bodyPr>
          <a:lstStyle/>
          <a:p>
            <a:pPr lvl="0"/>
            <a:r>
              <a:rPr lang="tr-TR" sz="4400" kern="1200" smtClean="0">
                <a:solidFill>
                  <a:schemeClr val="tx1"/>
                </a:solidFill>
                <a:latin typeface="+mj-lt"/>
                <a:ea typeface="+mj-ea"/>
                <a:cs typeface="+mj-cs"/>
              </a:rPr>
              <a:t>Bir ticari işletmeden söz etmek için ortada kazanç sağlama hedefinin var olması gerekir. Ancak faaliyet neticesinde mutlaka (fiilen) kazanç sağlanmış olması şart değildir. Önemli olan böyle bir hedefin varlığıdır. Bir başka ifadeyle kazanç sağlamaya yönelik niyetin taşınıyor olması bu koşul için kâfidir. Dolayısıyla kurulduğundan bu yana üst üste sürekli zarar eden işletme de bahsettiğimiz amacın varlığı şartıyla ticari işletme vasfına sahip olacaktır. </a:t>
            </a:r>
            <a:endParaRPr lang="tr-T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rtl="0" eaLnBrk="1" latinLnBrk="0" hangingPunct="1"/>
            <a:r>
              <a:rPr lang="tr-TR" sz="3200" b="1" kern="1200" dirty="0" smtClean="0">
                <a:solidFill>
                  <a:schemeClr val="tx1"/>
                </a:solidFill>
                <a:latin typeface="+mn-lt"/>
                <a:ea typeface="+mn-ea"/>
                <a:cs typeface="+mn-cs"/>
              </a:rPr>
              <a:t>Devamlılık</a:t>
            </a:r>
            <a:endParaRPr lang="tr-TR" dirty="0"/>
          </a:p>
        </p:txBody>
      </p:sp>
      <p:sp>
        <p:nvSpPr>
          <p:cNvPr id="3" name="2 İçerik Yer Tutucusu"/>
          <p:cNvSpPr>
            <a:spLocks noGrp="1"/>
          </p:cNvSpPr>
          <p:nvPr>
            <p:ph idx="1"/>
          </p:nvPr>
        </p:nvSpPr>
        <p:spPr/>
        <p:txBody>
          <a:bodyPr>
            <a:normAutofit fontScale="47500" lnSpcReduction="20000"/>
          </a:bodyPr>
          <a:lstStyle/>
          <a:p>
            <a:pPr lvl="0"/>
            <a:r>
              <a:rPr lang="tr-TR" sz="4400" kern="1200" dirty="0" smtClean="0">
                <a:solidFill>
                  <a:schemeClr val="tx1"/>
                </a:solidFill>
                <a:latin typeface="+mj-lt"/>
                <a:ea typeface="+mj-ea"/>
                <a:cs typeface="+mj-cs"/>
              </a:rPr>
              <a:t>Ticari işletme tanımında yer alan bir diğer unsur devamlılık veya sürekliliktir. Bundan kastedilen yürütülen faaliyetin daimi olması değildir. Faaliyet dönemi içinde sürekliliktir; kesintiye uğratmamaktır; zamansal düzensizlikler veya kesintiler yapmamaktır. Bir başka ifadeyle, faaliyetin yürütülmesinde keyfi olarak birkaç gün veya hafta ara vermek, daha sonra geri başlamak ve daha sonra belli bir süre faaliyeti yeniden kesintiye uğratmak devamlılık unsurunun varlığını ortadan kaldırır. Şu halde kesintisizlik ve düzenlilik ticari işletmede devamlılık unsuru için şarttır.</a:t>
            </a:r>
          </a:p>
          <a:p>
            <a:pPr lvl="0"/>
            <a:r>
              <a:rPr lang="tr-TR" sz="4400" kern="1200" dirty="0" smtClean="0">
                <a:solidFill>
                  <a:schemeClr val="tx1"/>
                </a:solidFill>
                <a:latin typeface="+mj-lt"/>
                <a:ea typeface="+mj-ea"/>
                <a:cs typeface="+mj-cs"/>
              </a:rPr>
              <a:t>Faaliyetin mevsimlik olması veya hastalık gibi zorunlu sebepler ticari işletme nitelendirmesine engel değildir. Örneğin plaj ve kayak işletmeciliği gibi bazı faaliyetler tabiatı gereği mevsimseldir. Önemli olan dönemi içindeki kesintisiz ve düzenli çalıştırmadır.</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tr-TR" sz="3200" b="1" kern="1200" dirty="0" smtClean="0">
                <a:solidFill>
                  <a:schemeClr val="tx1"/>
                </a:solidFill>
                <a:latin typeface="+mn-lt"/>
                <a:ea typeface="+mn-ea"/>
                <a:cs typeface="+mn-cs"/>
              </a:rPr>
              <a:t>Bağımsızlık</a:t>
            </a:r>
            <a:endParaRPr lang="tr-TR" dirty="0"/>
          </a:p>
        </p:txBody>
      </p:sp>
      <p:sp>
        <p:nvSpPr>
          <p:cNvPr id="3" name="2 İçerik Yer Tutucusu"/>
          <p:cNvSpPr>
            <a:spLocks noGrp="1"/>
          </p:cNvSpPr>
          <p:nvPr>
            <p:ph idx="1"/>
          </p:nvPr>
        </p:nvSpPr>
        <p:spPr/>
        <p:txBody>
          <a:bodyPr>
            <a:normAutofit fontScale="55000" lnSpcReduction="20000"/>
          </a:bodyPr>
          <a:lstStyle/>
          <a:p>
            <a:pPr lvl="0"/>
            <a:r>
              <a:rPr lang="tr-TR" sz="4400" kern="1200" dirty="0" smtClean="0">
                <a:solidFill>
                  <a:schemeClr val="tx1"/>
                </a:solidFill>
                <a:latin typeface="+mj-lt"/>
                <a:ea typeface="+mj-ea"/>
                <a:cs typeface="+mj-cs"/>
              </a:rPr>
              <a:t>Bu özellik eski kanun döneminde yasal düzenlemeden çıkartılamamakta ancak Türk öğretisinde kabul edilmekteydi. Yeni kanun ile birlikte, bağımsızlık özelliği de yasal tanıma girmiş bulunmaktadır.</a:t>
            </a:r>
          </a:p>
          <a:p>
            <a:pPr lvl="0"/>
            <a:r>
              <a:rPr lang="tr-TR" sz="4400" kern="1200" dirty="0" smtClean="0">
                <a:solidFill>
                  <a:schemeClr val="tx1"/>
                </a:solidFill>
                <a:latin typeface="+mj-lt"/>
                <a:ea typeface="+mj-ea"/>
                <a:cs typeface="+mj-cs"/>
              </a:rPr>
              <a:t>Bağımsızlık unsuruna göre başka biri veya işletmeye bağlı olarak bir faaliyetin yürütülüyor olması halinde bu koşul yerine gelmemiş demektir. Buna göre şubeler bağımsız bir ticari işletme değildir. Zira şubeler aynı gerçek veya tüzel kişiye ait olup iç ilişkide merkeze bağlıdır. Bundan başka ticari temsilci, ticari vekil gibi çeşitli yönetim ve temsil yetkilerine sahip kişilerin faaliyetleri de ayrı bir ticari işletme değildir. Mümeyyiz küçük veya kısıtlı adına yürütülen ticari işletme de yasal temsilci için ayrı ve bağımsız bir ticari işletme faaliyeti değildir.</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tr-TR" sz="3200" b="1" kern="1200" dirty="0" smtClean="0">
                <a:solidFill>
                  <a:schemeClr val="tx1"/>
                </a:solidFill>
                <a:latin typeface="+mn-lt"/>
                <a:ea typeface="+mn-ea"/>
                <a:cs typeface="+mn-cs"/>
              </a:rPr>
              <a:t>Esnaf Faaliyeti Sınırlarını Aşma</a:t>
            </a:r>
            <a:endParaRPr lang="tr-TR" dirty="0"/>
          </a:p>
        </p:txBody>
      </p:sp>
      <p:sp>
        <p:nvSpPr>
          <p:cNvPr id="3" name="2 İçerik Yer Tutucusu"/>
          <p:cNvSpPr>
            <a:spLocks noGrp="1"/>
          </p:cNvSpPr>
          <p:nvPr>
            <p:ph idx="1"/>
          </p:nvPr>
        </p:nvSpPr>
        <p:spPr/>
        <p:txBody>
          <a:bodyPr>
            <a:normAutofit fontScale="55000" lnSpcReduction="20000"/>
          </a:bodyPr>
          <a:lstStyle/>
          <a:p>
            <a:pPr lvl="0"/>
            <a:r>
              <a:rPr lang="tr-TR" sz="4400" kern="1200" dirty="0" smtClean="0">
                <a:solidFill>
                  <a:schemeClr val="tx1"/>
                </a:solidFill>
                <a:latin typeface="+mj-lt"/>
                <a:ea typeface="+mj-ea"/>
                <a:cs typeface="+mj-cs"/>
              </a:rPr>
              <a:t>Ticari işletme faaliyetinden söz edebilmek için ortada esnaf işletmesi boyutunu aşan bir işletme var olmalıdır. </a:t>
            </a:r>
          </a:p>
          <a:p>
            <a:pPr lvl="0"/>
            <a:r>
              <a:rPr lang="tr-TR" sz="4400" kern="1200" dirty="0" smtClean="0">
                <a:solidFill>
                  <a:schemeClr val="tx1"/>
                </a:solidFill>
                <a:latin typeface="+mj-lt"/>
                <a:ea typeface="+mj-ea"/>
                <a:cs typeface="+mj-cs"/>
              </a:rPr>
              <a:t>Yeni düzenlemede ticari işletme ile esnaf işletmesi arasındaki sınırın, Bakanlar Kurulu tarafından çıkartılacak bir kararname ile gösterileceği hüküm altına alınmıştır (TTK md. 11, f. 2). Ancak bu kararname henüz hazırlanmamış ve dolayısıyla yürürlüğe girmemiştir. Buna karşın 6103 sayılı Türk Ticaret Kanunu’nun Yürürlüğü ve Uygulama Şekli Hakkında Kanun’un 10. maddesine göre, “Bakanlar Kurulu kararı çıkarılıncaya kadar yürürlükte bulunan düzenlemeler uygulanır”. Belirtilen düzenleme, 2007 tarihli Bakanlar Kurulu Kararnamesidir.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Esnaf Faaliyeti Sınırını Aşma</a:t>
            </a:r>
            <a:endParaRPr lang="tr-TR" dirty="0"/>
          </a:p>
        </p:txBody>
      </p:sp>
      <p:sp>
        <p:nvSpPr>
          <p:cNvPr id="3" name="2 İçerik Yer Tutucusu"/>
          <p:cNvSpPr>
            <a:spLocks noGrp="1"/>
          </p:cNvSpPr>
          <p:nvPr>
            <p:ph idx="1"/>
          </p:nvPr>
        </p:nvSpPr>
        <p:spPr/>
        <p:txBody>
          <a:bodyPr>
            <a:normAutofit fontScale="55000" lnSpcReduction="20000"/>
          </a:bodyPr>
          <a:lstStyle/>
          <a:p>
            <a:pPr lvl="0"/>
            <a:r>
              <a:rPr lang="tr-TR" sz="4400" kern="1200" dirty="0" smtClean="0">
                <a:solidFill>
                  <a:schemeClr val="tx1"/>
                </a:solidFill>
                <a:latin typeface="+mj-lt"/>
                <a:ea typeface="+mj-ea"/>
                <a:cs typeface="+mj-cs"/>
              </a:rPr>
              <a:t>Esnaf kavramı TTK md. 15’de tanımlanmaktadır. Buna göre esnaf İster gezici olsun ister bir dükkânda veya bir sokağın belirli yerlerinde sabit bulunsun, ekonomik faaliyeti sermayesinden fazla bedenî çalışmasına dayanan ve geliri 11 inci maddenin ikinci fıkrası uyarınca çıkarılacak kararnamede gösterilen sınırı aşmayan ve sanat veya ticaretle uğraşan kişidir. </a:t>
            </a:r>
          </a:p>
          <a:p>
            <a:pPr lvl="0"/>
            <a:r>
              <a:rPr lang="tr-TR" sz="4400" kern="1200" dirty="0" smtClean="0">
                <a:solidFill>
                  <a:schemeClr val="tx1"/>
                </a:solidFill>
                <a:latin typeface="+mj-lt"/>
                <a:ea typeface="+mj-ea"/>
                <a:cs typeface="+mj-cs"/>
              </a:rPr>
              <a:t>Ticari işletme-esnaf ayırımının sınırları Bakanlar Kurulunun TTK md. 1463, f. 2’deki yetkisine dayanarak kaleme aldığı 2007/12362 sayılı kararı (</a:t>
            </a:r>
            <a:r>
              <a:rPr lang="tr-TR" sz="4400" kern="1200" dirty="0" err="1" smtClean="0">
                <a:solidFill>
                  <a:schemeClr val="tx1"/>
                </a:solidFill>
                <a:latin typeface="+mj-lt"/>
                <a:ea typeface="+mj-ea"/>
                <a:cs typeface="+mj-cs"/>
              </a:rPr>
              <a:t>RG</a:t>
            </a:r>
            <a:r>
              <a:rPr lang="tr-TR" sz="4400" kern="1200" dirty="0" smtClean="0">
                <a:solidFill>
                  <a:schemeClr val="tx1"/>
                </a:solidFill>
                <a:latin typeface="+mj-lt"/>
                <a:ea typeface="+mj-ea"/>
                <a:cs typeface="+mj-cs"/>
              </a:rPr>
              <a:t> tarih: 21.07.2007, sayı: 26589) ile belirlenmiştir. Bu Karar Uygulama Kanunu md. 10 gereği, 6102 sayılı Türk Ticaret Kanunu md. 11 gereğince çıkartılacak Bakanlar Kurulu Kararnamesine kadar uygulama alanı bulacaktır.</a:t>
            </a:r>
          </a:p>
        </p:txBody>
      </p:sp>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213</TotalTime>
  <Words>3988</Words>
  <Application>Microsoft Office PowerPoint</Application>
  <PresentationFormat>Ekran Gösterisi (4:3)</PresentationFormat>
  <Paragraphs>156</Paragraphs>
  <Slides>44</Slides>
  <Notes>0</Notes>
  <HiddenSlides>0</HiddenSlides>
  <MMClips>0</MMClips>
  <ScaleCrop>false</ScaleCrop>
  <HeadingPairs>
    <vt:vector size="4" baseType="variant">
      <vt:variant>
        <vt:lpstr>Tema</vt:lpstr>
      </vt:variant>
      <vt:variant>
        <vt:i4>1</vt:i4>
      </vt:variant>
      <vt:variant>
        <vt:lpstr>Slayt Başlıkları</vt:lpstr>
      </vt:variant>
      <vt:variant>
        <vt:i4>44</vt:i4>
      </vt:variant>
    </vt:vector>
  </HeadingPairs>
  <TitlesOfParts>
    <vt:vector size="45" baseType="lpstr">
      <vt:lpstr>Ofis Teması</vt:lpstr>
      <vt:lpstr>Ticaret Hukuku Bilgisi II</vt:lpstr>
      <vt:lpstr> İşletme Kavramı ve İlişkisi</vt:lpstr>
      <vt:lpstr> Ticari İşletmenin Tanımı </vt:lpstr>
      <vt:lpstr> Ticari İşletmenin Özellikleri </vt:lpstr>
      <vt:lpstr>Gelir Sağlamayı Hedefleme</vt:lpstr>
      <vt:lpstr>Devamlılık</vt:lpstr>
      <vt:lpstr>Bağımsızlık</vt:lpstr>
      <vt:lpstr>Esnaf Faaliyeti Sınırlarını Aşma</vt:lpstr>
      <vt:lpstr>Esnaf Faaliyeti Sınırını Aşma</vt:lpstr>
      <vt:lpstr>Nakdi Limitler</vt:lpstr>
      <vt:lpstr> Ticari İşletmenin Unsurları </vt:lpstr>
      <vt:lpstr> Malvarlığı Unsurları </vt:lpstr>
      <vt:lpstr> Maddi Malvarlığı Unsurları</vt:lpstr>
      <vt:lpstr> Maddi Olmayan Malvarlığı Unsurları</vt:lpstr>
      <vt:lpstr> Ticari İşletmelerde Merkez ve Şube Kavramları</vt:lpstr>
      <vt:lpstr> Şube</vt:lpstr>
      <vt:lpstr>Şube Olmanın Koşulları</vt:lpstr>
      <vt:lpstr>Şube Koşulları</vt:lpstr>
      <vt:lpstr>Şube Koşulları</vt:lpstr>
      <vt:lpstr>Şube Sayılmanın Sonuçları </vt:lpstr>
      <vt:lpstr>Şube Sayılmanın Sonuçları </vt:lpstr>
      <vt:lpstr>Şube Sayılmanın Sonuçları </vt:lpstr>
      <vt:lpstr> Ticari İşletmelerde Önemli Bazı Hukuksal Olay ve İşlemler</vt:lpstr>
      <vt:lpstr> Ticari İşletmenin Devri</vt:lpstr>
      <vt:lpstr> Devrin Kapsamı </vt:lpstr>
      <vt:lpstr>Devrin Şekli ve Koşulları</vt:lpstr>
      <vt:lpstr>Devrin Şekli ve Koşulları</vt:lpstr>
      <vt:lpstr>Devrin Sonuçları</vt:lpstr>
      <vt:lpstr>Devrin Sonuçları</vt:lpstr>
      <vt:lpstr> Ticari İşletmenin Rehni </vt:lpstr>
      <vt:lpstr> Rehin İlişkisinin Tarafları</vt:lpstr>
      <vt:lpstr> Rehin İlişkisinin Tarafları</vt:lpstr>
      <vt:lpstr>Rehin İlişkisinin Kurulması</vt:lpstr>
      <vt:lpstr>Rehin İlişkisinin Kurulması</vt:lpstr>
      <vt:lpstr>Rehin İlişkisinin Kapsamı</vt:lpstr>
      <vt:lpstr>Rehin İlişkisinin Kapsamı</vt:lpstr>
      <vt:lpstr>Rehin İlişkisinin Hüküm ve Sonuçları</vt:lpstr>
      <vt:lpstr>Rehin İlişkisinin Hüküm ve Sonuçları</vt:lpstr>
      <vt:lpstr>Rehin İlişkisinin Hüküm ve Sonuçları</vt:lpstr>
      <vt:lpstr>Rehin İlişkisinin Hüküm ve Sonuçları</vt:lpstr>
      <vt:lpstr>Rehin İlişkisinin Sona Ermesi</vt:lpstr>
      <vt:lpstr> Ticari İşletmenin Ticaret Şirketlerinin Bölünmesine ve     Tür Değiştirmesine Konu Olması  </vt:lpstr>
      <vt:lpstr> Ticari İşletmenin Ticaret Şirketlerinin Bölünmesine ve     Tür Değiştirmesine Konu Olması  </vt:lpstr>
      <vt:lpstr> Ticari İşletmenin Ölüm Olayı Nedeniyle Mirasçılara Geçmesi</vt:lpstr>
    </vt:vector>
  </TitlesOfParts>
  <Company>ncy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Ticaret Hukuku Bilgisi II</dc:title>
  <dc:creator>ertan</dc:creator>
  <cp:lastModifiedBy>ertan</cp:lastModifiedBy>
  <cp:revision>6</cp:revision>
  <dcterms:created xsi:type="dcterms:W3CDTF">2013-02-12T08:16:41Z</dcterms:created>
  <dcterms:modified xsi:type="dcterms:W3CDTF">2013-02-13T18:04:59Z</dcterms:modified>
</cp:coreProperties>
</file>